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6" r:id="rId2"/>
    <p:sldId id="312" r:id="rId3"/>
    <p:sldId id="315" r:id="rId4"/>
    <p:sldId id="257" r:id="rId5"/>
    <p:sldId id="258" r:id="rId6"/>
    <p:sldId id="260" r:id="rId7"/>
    <p:sldId id="259" r:id="rId8"/>
    <p:sldId id="262" r:id="rId9"/>
    <p:sldId id="267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4" r:id="rId18"/>
    <p:sldId id="261" r:id="rId19"/>
    <p:sldId id="263" r:id="rId20"/>
    <p:sldId id="272" r:id="rId21"/>
    <p:sldId id="273" r:id="rId22"/>
    <p:sldId id="275" r:id="rId23"/>
    <p:sldId id="278" r:id="rId24"/>
    <p:sldId id="277" r:id="rId25"/>
    <p:sldId id="285" r:id="rId26"/>
    <p:sldId id="279" r:id="rId27"/>
    <p:sldId id="281" r:id="rId28"/>
    <p:sldId id="280" r:id="rId29"/>
    <p:sldId id="282" r:id="rId30"/>
    <p:sldId id="283" r:id="rId31"/>
    <p:sldId id="284" r:id="rId32"/>
    <p:sldId id="286" r:id="rId33"/>
    <p:sldId id="287" r:id="rId34"/>
    <p:sldId id="302" r:id="rId35"/>
    <p:sldId id="313" r:id="rId36"/>
    <p:sldId id="314" r:id="rId37"/>
    <p:sldId id="316" r:id="rId38"/>
    <p:sldId id="288" r:id="rId39"/>
    <p:sldId id="289" r:id="rId40"/>
    <p:sldId id="290" r:id="rId41"/>
    <p:sldId id="291" r:id="rId42"/>
    <p:sldId id="293" r:id="rId43"/>
    <p:sldId id="292" r:id="rId44"/>
    <p:sldId id="294" r:id="rId45"/>
    <p:sldId id="295" r:id="rId46"/>
    <p:sldId id="296" r:id="rId47"/>
    <p:sldId id="297" r:id="rId48"/>
    <p:sldId id="298" r:id="rId49"/>
    <p:sldId id="300" r:id="rId50"/>
    <p:sldId id="308" r:id="rId51"/>
    <p:sldId id="301" r:id="rId52"/>
    <p:sldId id="304" r:id="rId53"/>
    <p:sldId id="305" r:id="rId54"/>
    <p:sldId id="303" r:id="rId55"/>
    <p:sldId id="306" r:id="rId56"/>
    <p:sldId id="276" r:id="rId57"/>
    <p:sldId id="321" r:id="rId58"/>
    <p:sldId id="307" r:id="rId59"/>
    <p:sldId id="311" r:id="rId60"/>
    <p:sldId id="318" r:id="rId61"/>
    <p:sldId id="319" r:id="rId62"/>
    <p:sldId id="317" r:id="rId63"/>
    <p:sldId id="299" r:id="rId64"/>
    <p:sldId id="309" r:id="rId65"/>
    <p:sldId id="310" r:id="rId66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31" autoAdjust="0"/>
    <p:restoredTop sz="94660"/>
  </p:normalViewPr>
  <p:slideViewPr>
    <p:cSldViewPr snapToGrid="0">
      <p:cViewPr varScale="1">
        <p:scale>
          <a:sx n="48" d="100"/>
          <a:sy n="48" d="100"/>
        </p:scale>
        <p:origin x="62" y="7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ustomXml" Target="../customXml/item2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75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a Vaněčková" userId="4662492886d6fe58" providerId="LiveId" clId="{B1174942-BB7B-4EB2-B980-457F221AC0A6}"/>
    <pc:docChg chg="undo custSel modSld">
      <pc:chgData name="Jana Vaněčková" userId="4662492886d6fe58" providerId="LiveId" clId="{B1174942-BB7B-4EB2-B980-457F221AC0A6}" dt="2019-11-19T20:33:22.051" v="261"/>
      <pc:docMkLst>
        <pc:docMk/>
      </pc:docMkLst>
      <pc:sldChg chg="modSp">
        <pc:chgData name="Jana Vaněčková" userId="4662492886d6fe58" providerId="LiveId" clId="{B1174942-BB7B-4EB2-B980-457F221AC0A6}" dt="2019-11-19T12:07:56.071" v="28" actId="20577"/>
        <pc:sldMkLst>
          <pc:docMk/>
          <pc:sldMk cId="4117601940" sldId="298"/>
        </pc:sldMkLst>
        <pc:spChg chg="mod">
          <ac:chgData name="Jana Vaněčková" userId="4662492886d6fe58" providerId="LiveId" clId="{B1174942-BB7B-4EB2-B980-457F221AC0A6}" dt="2019-11-19T12:07:56.071" v="28" actId="20577"/>
          <ac:spMkLst>
            <pc:docMk/>
            <pc:sldMk cId="4117601940" sldId="298"/>
            <ac:spMk id="3" creationId="{F04DC277-3528-4725-AA0A-A1D1EF510C3F}"/>
          </ac:spMkLst>
        </pc:spChg>
      </pc:sldChg>
      <pc:sldChg chg="addSp delSp modSp">
        <pc:chgData name="Jana Vaněčková" userId="4662492886d6fe58" providerId="LiveId" clId="{B1174942-BB7B-4EB2-B980-457F221AC0A6}" dt="2019-11-19T12:09:14.513" v="34" actId="1076"/>
        <pc:sldMkLst>
          <pc:docMk/>
          <pc:sldMk cId="3423551857" sldId="300"/>
        </pc:sldMkLst>
        <pc:picChg chg="add mod">
          <ac:chgData name="Jana Vaněčková" userId="4662492886d6fe58" providerId="LiveId" clId="{B1174942-BB7B-4EB2-B980-457F221AC0A6}" dt="2019-11-19T12:09:14.513" v="34" actId="1076"/>
          <ac:picMkLst>
            <pc:docMk/>
            <pc:sldMk cId="3423551857" sldId="300"/>
            <ac:picMk id="2" creationId="{3EE77AC5-6270-40BA-8662-BDE7C0B8AE3A}"/>
          </ac:picMkLst>
        </pc:picChg>
        <pc:picChg chg="del">
          <ac:chgData name="Jana Vaněčková" userId="4662492886d6fe58" providerId="LiveId" clId="{B1174942-BB7B-4EB2-B980-457F221AC0A6}" dt="2019-11-19T12:09:04.213" v="29" actId="478"/>
          <ac:picMkLst>
            <pc:docMk/>
            <pc:sldMk cId="3423551857" sldId="300"/>
            <ac:picMk id="41986" creationId="{B80AF22F-10BB-4DF3-A1B4-6CE162E1CFEC}"/>
          </ac:picMkLst>
        </pc:picChg>
        <pc:picChg chg="mod">
          <ac:chgData name="Jana Vaněčková" userId="4662492886d6fe58" providerId="LiveId" clId="{B1174942-BB7B-4EB2-B980-457F221AC0A6}" dt="2019-11-19T12:09:10.650" v="33" actId="1076"/>
          <ac:picMkLst>
            <pc:docMk/>
            <pc:sldMk cId="3423551857" sldId="300"/>
            <ac:picMk id="41988" creationId="{A135A057-8279-46C0-8248-C6317E9BB3D7}"/>
          </ac:picMkLst>
        </pc:picChg>
      </pc:sldChg>
      <pc:sldChg chg="addSp delSp modSp">
        <pc:chgData name="Jana Vaněčková" userId="4662492886d6fe58" providerId="LiveId" clId="{B1174942-BB7B-4EB2-B980-457F221AC0A6}" dt="2019-11-19T11:59:05.618" v="5" actId="1076"/>
        <pc:sldMkLst>
          <pc:docMk/>
          <pc:sldMk cId="2900602238" sldId="302"/>
        </pc:sldMkLst>
        <pc:picChg chg="add del mod">
          <ac:chgData name="Jana Vaněčková" userId="4662492886d6fe58" providerId="LiveId" clId="{B1174942-BB7B-4EB2-B980-457F221AC0A6}" dt="2019-11-19T11:59:00.984" v="3" actId="478"/>
          <ac:picMkLst>
            <pc:docMk/>
            <pc:sldMk cId="2900602238" sldId="302"/>
            <ac:picMk id="1026" creationId="{7377F685-2491-48D3-B360-11EFC8C84B4A}"/>
          </ac:picMkLst>
        </pc:picChg>
        <pc:picChg chg="add mod">
          <ac:chgData name="Jana Vaněčková" userId="4662492886d6fe58" providerId="LiveId" clId="{B1174942-BB7B-4EB2-B980-457F221AC0A6}" dt="2019-11-19T11:59:05.618" v="5" actId="1076"/>
          <ac:picMkLst>
            <pc:docMk/>
            <pc:sldMk cId="2900602238" sldId="302"/>
            <ac:picMk id="1027" creationId="{6E887349-7BB2-42C5-A692-D76EA528AC8A}"/>
          </ac:picMkLst>
        </pc:picChg>
        <pc:picChg chg="del">
          <ac:chgData name="Jana Vaněčková" userId="4662492886d6fe58" providerId="LiveId" clId="{B1174942-BB7B-4EB2-B980-457F221AC0A6}" dt="2019-11-19T11:44:11.453" v="0" actId="478"/>
          <ac:picMkLst>
            <pc:docMk/>
            <pc:sldMk cId="2900602238" sldId="302"/>
            <ac:picMk id="50178" creationId="{8114CB4F-DBCC-4032-933C-66CA28D20508}"/>
          </ac:picMkLst>
        </pc:picChg>
      </pc:sldChg>
      <pc:sldChg chg="modSp">
        <pc:chgData name="Jana Vaněčková" userId="4662492886d6fe58" providerId="LiveId" clId="{B1174942-BB7B-4EB2-B980-457F221AC0A6}" dt="2019-11-19T12:12:39.964" v="78" actId="27636"/>
        <pc:sldMkLst>
          <pc:docMk/>
          <pc:sldMk cId="3736410915" sldId="307"/>
        </pc:sldMkLst>
        <pc:spChg chg="mod">
          <ac:chgData name="Jana Vaněčková" userId="4662492886d6fe58" providerId="LiveId" clId="{B1174942-BB7B-4EB2-B980-457F221AC0A6}" dt="2019-11-19T12:12:39.964" v="78" actId="27636"/>
          <ac:spMkLst>
            <pc:docMk/>
            <pc:sldMk cId="3736410915" sldId="307"/>
            <ac:spMk id="3" creationId="{0A5D9DD2-042F-40F1-9967-C0D35B0BB483}"/>
          </ac:spMkLst>
        </pc:spChg>
      </pc:sldChg>
      <pc:sldChg chg="addSp delSp modSp">
        <pc:chgData name="Jana Vaněčková" userId="4662492886d6fe58" providerId="LiveId" clId="{B1174942-BB7B-4EB2-B980-457F221AC0A6}" dt="2019-11-19T12:12:09.414" v="74" actId="1076"/>
        <pc:sldMkLst>
          <pc:docMk/>
          <pc:sldMk cId="2581307616" sldId="311"/>
        </pc:sldMkLst>
        <pc:spChg chg="add mod">
          <ac:chgData name="Jana Vaněčková" userId="4662492886d6fe58" providerId="LiveId" clId="{B1174942-BB7B-4EB2-B980-457F221AC0A6}" dt="2019-11-19T12:12:09.414" v="74" actId="1076"/>
          <ac:spMkLst>
            <pc:docMk/>
            <pc:sldMk cId="2581307616" sldId="311"/>
            <ac:spMk id="2" creationId="{EE6B6363-E7A7-47D1-B2F5-FDD392DDCDE8}"/>
          </ac:spMkLst>
        </pc:spChg>
        <pc:picChg chg="add mod">
          <ac:chgData name="Jana Vaněčková" userId="4662492886d6fe58" providerId="LiveId" clId="{B1174942-BB7B-4EB2-B980-457F221AC0A6}" dt="2019-11-19T12:10:46.214" v="37" actId="1076"/>
          <ac:picMkLst>
            <pc:docMk/>
            <pc:sldMk cId="2581307616" sldId="311"/>
            <ac:picMk id="2050" creationId="{E9CB3D26-AE74-484D-8EFE-B7EE77FA57D3}"/>
          </ac:picMkLst>
        </pc:picChg>
        <pc:picChg chg="del">
          <ac:chgData name="Jana Vaněčková" userId="4662492886d6fe58" providerId="LiveId" clId="{B1174942-BB7B-4EB2-B980-457F221AC0A6}" dt="2019-11-19T12:11:38.043" v="38" actId="478"/>
          <ac:picMkLst>
            <pc:docMk/>
            <pc:sldMk cId="2581307616" sldId="311"/>
            <ac:picMk id="49154" creationId="{53902A49-3B5C-48D5-B78B-8F1EDD12B1B4}"/>
          </ac:picMkLst>
        </pc:picChg>
        <pc:picChg chg="del">
          <ac:chgData name="Jana Vaněčková" userId="4662492886d6fe58" providerId="LiveId" clId="{B1174942-BB7B-4EB2-B980-457F221AC0A6}" dt="2019-11-19T12:10:41.355" v="35" actId="478"/>
          <ac:picMkLst>
            <pc:docMk/>
            <pc:sldMk cId="2581307616" sldId="311"/>
            <ac:picMk id="49156" creationId="{1AD91E94-0C67-4355-B676-3B5A4C8A24A8}"/>
          </ac:picMkLst>
        </pc:picChg>
      </pc:sldChg>
      <pc:sldChg chg="modTransition">
        <pc:chgData name="Jana Vaněčková" userId="4662492886d6fe58" providerId="LiveId" clId="{B1174942-BB7B-4EB2-B980-457F221AC0A6}" dt="2019-11-19T11:59:44.012" v="6"/>
        <pc:sldMkLst>
          <pc:docMk/>
          <pc:sldMk cId="1715314867" sldId="313"/>
        </pc:sldMkLst>
      </pc:sldChg>
      <pc:sldChg chg="modTransition">
        <pc:chgData name="Jana Vaněčková" userId="4662492886d6fe58" providerId="LiveId" clId="{B1174942-BB7B-4EB2-B980-457F221AC0A6}" dt="2019-11-19T11:59:46.482" v="7"/>
        <pc:sldMkLst>
          <pc:docMk/>
          <pc:sldMk cId="1930864031" sldId="314"/>
        </pc:sldMkLst>
      </pc:sldChg>
      <pc:sldChg chg="modTransition">
        <pc:chgData name="Jana Vaněčková" userId="4662492886d6fe58" providerId="LiveId" clId="{B1174942-BB7B-4EB2-B980-457F221AC0A6}" dt="2019-11-19T11:59:50.346" v="8"/>
        <pc:sldMkLst>
          <pc:docMk/>
          <pc:sldMk cId="1533209604" sldId="316"/>
        </pc:sldMkLst>
      </pc:sldChg>
      <pc:sldChg chg="addSp delSp modSp">
        <pc:chgData name="Jana Vaněčková" userId="4662492886d6fe58" providerId="LiveId" clId="{B1174942-BB7B-4EB2-B980-457F221AC0A6}" dt="2019-11-19T20:33:11.482" v="258" actId="20577"/>
        <pc:sldMkLst>
          <pc:docMk/>
          <pc:sldMk cId="345671444" sldId="318"/>
        </pc:sldMkLst>
        <pc:spChg chg="add mod">
          <ac:chgData name="Jana Vaněčková" userId="4662492886d6fe58" providerId="LiveId" clId="{B1174942-BB7B-4EB2-B980-457F221AC0A6}" dt="2019-11-19T20:33:11.482" v="258" actId="20577"/>
          <ac:spMkLst>
            <pc:docMk/>
            <pc:sldMk cId="345671444" sldId="318"/>
            <ac:spMk id="2" creationId="{DA28AF72-4D06-4561-A10A-5155BDF69A45}"/>
          </ac:spMkLst>
        </pc:spChg>
        <pc:picChg chg="add del mod">
          <ac:chgData name="Jana Vaněčková" userId="4662492886d6fe58" providerId="LiveId" clId="{B1174942-BB7B-4EB2-B980-457F221AC0A6}" dt="2019-11-19T20:32:57.729" v="250"/>
          <ac:picMkLst>
            <pc:docMk/>
            <pc:sldMk cId="345671444" sldId="318"/>
            <ac:picMk id="3" creationId="{69A85018-40FA-4C15-BFEB-A04F0646346A}"/>
          </ac:picMkLst>
        </pc:picChg>
        <pc:picChg chg="mod">
          <ac:chgData name="Jana Vaněčková" userId="4662492886d6fe58" providerId="LiveId" clId="{B1174942-BB7B-4EB2-B980-457F221AC0A6}" dt="2019-11-19T20:33:06.263" v="256" actId="14100"/>
          <ac:picMkLst>
            <pc:docMk/>
            <pc:sldMk cId="345671444" sldId="318"/>
            <ac:picMk id="4" creationId="{FB19B6B0-691F-4A4B-B325-C2430D57FF77}"/>
          </ac:picMkLst>
        </pc:picChg>
        <pc:picChg chg="add mod">
          <ac:chgData name="Jana Vaněčková" userId="4662492886d6fe58" providerId="LiveId" clId="{B1174942-BB7B-4EB2-B980-457F221AC0A6}" dt="2019-11-19T20:32:57.335" v="249" actId="1076"/>
          <ac:picMkLst>
            <pc:docMk/>
            <pc:sldMk cId="345671444" sldId="318"/>
            <ac:picMk id="3074" creationId="{D033AAB2-1A23-4D79-B280-7B161AA42EC7}"/>
          </ac:picMkLst>
        </pc:picChg>
      </pc:sldChg>
      <pc:sldChg chg="addSp modSp">
        <pc:chgData name="Jana Vaněčková" userId="4662492886d6fe58" providerId="LiveId" clId="{B1174942-BB7B-4EB2-B980-457F221AC0A6}" dt="2019-11-19T20:33:22.051" v="261"/>
        <pc:sldMkLst>
          <pc:docMk/>
          <pc:sldMk cId="3549779351" sldId="319"/>
        </pc:sldMkLst>
        <pc:spChg chg="add mod">
          <ac:chgData name="Jana Vaněčková" userId="4662492886d6fe58" providerId="LiveId" clId="{B1174942-BB7B-4EB2-B980-457F221AC0A6}" dt="2019-11-19T20:33:18.513" v="259" actId="1076"/>
          <ac:spMkLst>
            <pc:docMk/>
            <pc:sldMk cId="3549779351" sldId="319"/>
            <ac:spMk id="2" creationId="{254F26B1-3952-44D8-BA90-8DB7BC7189DE}"/>
          </ac:spMkLst>
        </pc:spChg>
        <pc:picChg chg="mod">
          <ac:chgData name="Jana Vaněčková" userId="4662492886d6fe58" providerId="LiveId" clId="{B1174942-BB7B-4EB2-B980-457F221AC0A6}" dt="2019-11-19T20:33:20.734" v="260" actId="1076"/>
          <ac:picMkLst>
            <pc:docMk/>
            <pc:sldMk cId="3549779351" sldId="319"/>
            <ac:picMk id="4" creationId="{BF61E403-1667-4609-8EDF-99AE461AC76F}"/>
          </ac:picMkLst>
        </pc:picChg>
        <pc:picChg chg="add">
          <ac:chgData name="Jana Vaněčková" userId="4662492886d6fe58" providerId="LiveId" clId="{B1174942-BB7B-4EB2-B980-457F221AC0A6}" dt="2019-11-19T20:33:22.051" v="261"/>
          <ac:picMkLst>
            <pc:docMk/>
            <pc:sldMk cId="3549779351" sldId="319"/>
            <ac:picMk id="5" creationId="{BB55E62B-9352-4451-A889-E041057E765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9076B-105B-44C3-9C1A-F25E1658004B}" type="datetimeFigureOut">
              <a:rPr lang="cs-CZ" smtClean="0"/>
              <a:t>19.11.2019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F51C8A-596B-4C08-8C70-FEFCB099B49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20260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51C8A-596B-4C08-8C70-FEFCB099B493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72225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Atlas je tak placatý, že nemá </a:t>
            </a:r>
            <a:r>
              <a:rPr lang="cs-CZ" dirty="0" err="1"/>
              <a:t>processus</a:t>
            </a:r>
            <a:r>
              <a:rPr lang="cs-CZ" dirty="0"/>
              <a:t> </a:t>
            </a:r>
            <a:r>
              <a:rPr lang="cs-CZ" dirty="0" err="1"/>
              <a:t>articularis</a:t>
            </a:r>
            <a:r>
              <a:rPr lang="cs-CZ" dirty="0"/>
              <a:t>, ale facies </a:t>
            </a:r>
            <a:r>
              <a:rPr lang="cs-CZ" dirty="0" err="1"/>
              <a:t>articularis</a:t>
            </a:r>
            <a:r>
              <a:rPr lang="cs-CZ" dirty="0"/>
              <a:t> superior et inferior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51C8A-596B-4C08-8C70-FEFCB099B493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09984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51C8A-596B-4C08-8C70-FEFCB099B493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12742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Os </a:t>
            </a:r>
            <a:r>
              <a:rPr lang="cs-CZ" dirty="0" err="1"/>
              <a:t>coccygis</a:t>
            </a:r>
            <a:r>
              <a:rPr lang="cs-CZ" dirty="0"/>
              <a:t> – jednotlivé části nepopisujeme </a:t>
            </a:r>
            <a:r>
              <a:rPr lang="cs-CZ" dirty="0">
                <a:sym typeface="Wingdings" panose="05000000000000000000" pitchFamily="2" charset="2"/>
              </a:rPr>
              <a:t> 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51C8A-596B-4C08-8C70-FEFCB099B493}" type="slidenum">
              <a:rPr lang="cs-CZ" smtClean="0"/>
              <a:t>33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44490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25789CF-A93A-491F-9054-844848BFA3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153F675D-69D4-470C-AF91-FE945EC650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072259F-F79B-4FDC-88E9-CE6FD744D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1367B-00F2-4FF7-8E5A-C1BC23F8DEFD}" type="datetimeFigureOut">
              <a:rPr lang="cs-CZ" smtClean="0"/>
              <a:t>19.11.2019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0236772-7EF6-47A4-A58A-15981A741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749418C-A987-4FDE-8FDF-4C6D5692A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A9308-A570-4B78-9EB5-8B46C0A739A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7981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458DF80-3132-4F59-BAB8-80A5F05A8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4881899E-770A-4574-BCDC-50C1EB94F7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77474B5-AA16-4BAA-965B-81A8EC79F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1367B-00F2-4FF7-8E5A-C1BC23F8DEFD}" type="datetimeFigureOut">
              <a:rPr lang="cs-CZ" smtClean="0"/>
              <a:t>19.11.2019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6066134-4E5A-4D5E-9019-89D65C1F0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481725A-BB8A-4EF5-B0D8-A83381A7E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A9308-A570-4B78-9EB5-8B46C0A739A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32958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43166F2E-027A-491B-8601-7215C1EE90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2D7B826A-113E-4606-B479-192F513E6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C48CE2D-0B89-4220-B161-9AC719FE0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1367B-00F2-4FF7-8E5A-C1BC23F8DEFD}" type="datetimeFigureOut">
              <a:rPr lang="cs-CZ" smtClean="0"/>
              <a:t>19.11.2019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C700E74-3461-4BD7-80E1-79D041C47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E96A3D6-0477-4CA6-A266-5EE5ADE8B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A9308-A570-4B78-9EB5-8B46C0A739A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63499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31F267B-E5B4-44E9-8119-F37B6490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58C44F54-65BD-487E-92CB-C3B17A90D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35414C6-9951-4DF9-B1C5-7A4EB32BF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1367B-00F2-4FF7-8E5A-C1BC23F8DEFD}" type="datetimeFigureOut">
              <a:rPr lang="cs-CZ" smtClean="0"/>
              <a:t>19.11.2019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B98667C-8A91-4C6D-8536-B6116231A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F03915D-0E3E-4112-8EBD-B94F687E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A9308-A570-4B78-9EB5-8B46C0A739A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04423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7C14CB6-8C5B-4E01-A203-D77DA6BE0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2D57BAA2-E03B-4292-ABB3-466E938BA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11E1A36-ECA5-4628-A9E9-D19EB9F94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1367B-00F2-4FF7-8E5A-C1BC23F8DEFD}" type="datetimeFigureOut">
              <a:rPr lang="cs-CZ" smtClean="0"/>
              <a:t>19.11.2019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5BBACB8-9E06-47EE-87AC-96ED34805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BEF7ABA-E7B1-4355-A04F-699F12E22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A9308-A570-4B78-9EB5-8B46C0A739A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32618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08B0EF7-8903-4FDE-A243-DBCA4745B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FCFADB1-F286-4AFD-B895-719E3776F4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9CB60034-A038-4993-8959-88596C182D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A1A701C6-26F3-4555-8B2E-5BA8DB829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1367B-00F2-4FF7-8E5A-C1BC23F8DEFD}" type="datetimeFigureOut">
              <a:rPr lang="cs-CZ" smtClean="0"/>
              <a:t>19.11.2019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5AB04CB-349A-4FC8-9525-4F9343249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4616EE0B-EFDF-4288-B179-A0EC955C8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A9308-A570-4B78-9EB5-8B46C0A739A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38352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BB8E8DB-15EE-426D-B258-19459A13A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C70145D2-0F4B-48EE-A97C-C2D5FAB9A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17C37E3D-EDA5-423A-9FFC-77ABEA0D4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52776D30-E4AE-4511-845F-9AC1E6A863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A952B016-DD47-42E4-8A3E-11B9509043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A9F9EDAF-5820-4F22-84DC-F85C7997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1367B-00F2-4FF7-8E5A-C1BC23F8DEFD}" type="datetimeFigureOut">
              <a:rPr lang="cs-CZ" smtClean="0"/>
              <a:t>19.11.2019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9263AB69-B6BE-45F7-8D41-8A8268CBA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060FA779-1F30-4153-B882-445FE0246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A9308-A570-4B78-9EB5-8B46C0A739A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41255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7158697-C988-4676-8AFA-459893E2E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694D73EC-D461-4C57-B23B-F0C866A07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1367B-00F2-4FF7-8E5A-C1BC23F8DEFD}" type="datetimeFigureOut">
              <a:rPr lang="cs-CZ" smtClean="0"/>
              <a:t>19.11.2019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E43BEAD-AE89-4E2D-AE93-1198005AE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3D0C1122-6132-4EC0-A72A-CD02AC72E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A9308-A570-4B78-9EB5-8B46C0A739A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6789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F6D46531-8F90-4449-8013-6E54D40D3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1367B-00F2-4FF7-8E5A-C1BC23F8DEFD}" type="datetimeFigureOut">
              <a:rPr lang="cs-CZ" smtClean="0"/>
              <a:t>19.11.2019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EFEE9464-8374-4747-B630-6A974EF27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3E94ECFE-FDA0-4E6C-9CE6-6CF269C9C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A9308-A570-4B78-9EB5-8B46C0A739A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33384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2744570-0B7D-4E1D-9673-773E40878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C2D74B1E-8BAE-43C4-B589-2A6112026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549758EB-11A1-4395-9FE9-B675D4DD25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1D650121-A9FA-4ADB-92ED-9E28A4102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1367B-00F2-4FF7-8E5A-C1BC23F8DEFD}" type="datetimeFigureOut">
              <a:rPr lang="cs-CZ" smtClean="0"/>
              <a:t>19.11.2019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6CA7126E-F1AF-4769-B13D-76D5C5E4A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63787546-A027-431A-B2C9-C5E310841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A9308-A570-4B78-9EB5-8B46C0A739A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94789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EAB392B-57B3-46C6-8C80-6CB72C24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2FC8800B-2BC4-4F64-9AB9-6C8B5E5618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8053ECE3-F59A-4502-B360-C3A46AD66C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DF364BDC-838C-4CB7-B411-9A61ECD4B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1367B-00F2-4FF7-8E5A-C1BC23F8DEFD}" type="datetimeFigureOut">
              <a:rPr lang="cs-CZ" smtClean="0"/>
              <a:t>19.11.2019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E8A5C71-6720-482F-A946-908E055AF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071272DB-A175-4F85-B271-5773758F9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A9308-A570-4B78-9EB5-8B46C0A739A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94825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AF4E7A53-09EF-418F-BE74-0997A6FD4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90D94614-B878-4035-BD72-BEB1012BE3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F15FD8C-EA4A-479A-82B5-D6D198491D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1367B-00F2-4FF7-8E5A-C1BC23F8DEFD}" type="datetimeFigureOut">
              <a:rPr lang="cs-CZ" smtClean="0"/>
              <a:t>19.11.2019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E7ACEA8-92EC-49A5-9B1D-2C8C2D169E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55396BD-7528-4FBB-B5CD-31619431D1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4A9308-A570-4B78-9EB5-8B46C0A739A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10086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hyperlink" Target="autor:%20Anatomography%20&#8211;%20en:Anatomography%20(setting%20page%20of%20this%20image),%20CC%20BY-SA%202.1%20jp,%20https://commons.wikimedia.org/w/index.php?curid=22626927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NfFzdBC5Jz4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4016DAF-4739-4E0A-A0D1-ABD30F6F87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OSOVÝ SKELET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95263436-A65C-416D-B2C1-4E3281DBC7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Jana Vaněčková</a:t>
            </a:r>
          </a:p>
        </p:txBody>
      </p:sp>
    </p:spTree>
    <p:extLst>
      <p:ext uri="{BB962C8B-B14F-4D97-AF65-F5344CB8AC3E}">
        <p14:creationId xmlns:p14="http://schemas.microsoft.com/office/powerpoint/2010/main" val="2922170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4CABBB-DBFA-4F2C-9E1F-62C40E2D3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769" y="365125"/>
            <a:ext cx="2614863" cy="1325563"/>
          </a:xfrm>
        </p:spPr>
        <p:txBody>
          <a:bodyPr/>
          <a:lstStyle/>
          <a:p>
            <a:r>
              <a:rPr lang="cs-CZ" dirty="0"/>
              <a:t>Axis</a:t>
            </a:r>
          </a:p>
        </p:txBody>
      </p:sp>
      <p:pic>
        <p:nvPicPr>
          <p:cNvPr id="7170" name="Picture 2" descr="VÃ½sledek obrÃ¡zku pro axis bone">
            <a:extLst>
              <a:ext uri="{FF2B5EF4-FFF2-40B4-BE49-F238E27FC236}">
                <a16:creationId xmlns:a16="http://schemas.microsoft.com/office/drawing/2014/main" id="{DBB05778-C9CF-48EF-99A8-A6156A76D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431" y="0"/>
            <a:ext cx="843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411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SouvisejÃ­cÃ­ obrÃ¡zek">
            <a:extLst>
              <a:ext uri="{FF2B5EF4-FFF2-40B4-BE49-F238E27FC236}">
                <a16:creationId xmlns:a16="http://schemas.microsoft.com/office/drawing/2014/main" id="{D0AFA401-AF52-4A4C-84DE-1FD0D1F0C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409" y="108893"/>
            <a:ext cx="8451182" cy="664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616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E6D1CC8-CE4E-4C0F-8DB2-B95EE5929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74" y="179220"/>
            <a:ext cx="1680411" cy="1325563"/>
          </a:xfrm>
        </p:spPr>
        <p:txBody>
          <a:bodyPr/>
          <a:lstStyle/>
          <a:p>
            <a:r>
              <a:rPr lang="cs-CZ" dirty="0"/>
              <a:t>Axis 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730A3D6E-1DBD-4EBA-AF76-4CD4EDF7C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782"/>
            <a:ext cx="4985084" cy="208062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cs-CZ" dirty="0"/>
              <a:t>Horní obrázek:</a:t>
            </a:r>
          </a:p>
          <a:p>
            <a:pPr marL="514350" indent="-514350">
              <a:buAutoNum type="arabicPeriod"/>
            </a:pPr>
            <a:r>
              <a:rPr lang="cs-CZ" dirty="0" err="1"/>
              <a:t>Dens</a:t>
            </a:r>
            <a:r>
              <a:rPr lang="cs-CZ" dirty="0"/>
              <a:t> axis</a:t>
            </a:r>
          </a:p>
          <a:p>
            <a:pPr marL="514350" indent="-514350">
              <a:buAutoNum type="arabicPeriod"/>
            </a:pPr>
            <a:r>
              <a:rPr lang="cs-CZ" dirty="0" err="1"/>
              <a:t>Processus</a:t>
            </a:r>
            <a:r>
              <a:rPr lang="cs-CZ" dirty="0"/>
              <a:t> </a:t>
            </a:r>
            <a:r>
              <a:rPr lang="cs-CZ" dirty="0" err="1"/>
              <a:t>articularis</a:t>
            </a:r>
            <a:r>
              <a:rPr lang="cs-CZ" dirty="0"/>
              <a:t> superior</a:t>
            </a:r>
          </a:p>
          <a:p>
            <a:pPr marL="514350" indent="-514350">
              <a:buAutoNum type="arabicPeriod"/>
            </a:pPr>
            <a:r>
              <a:rPr lang="cs-CZ" dirty="0" err="1"/>
              <a:t>Processus</a:t>
            </a:r>
            <a:r>
              <a:rPr lang="cs-CZ" dirty="0"/>
              <a:t> </a:t>
            </a:r>
            <a:r>
              <a:rPr lang="cs-CZ" dirty="0" err="1"/>
              <a:t>transversus</a:t>
            </a:r>
            <a:endParaRPr lang="cs-CZ" dirty="0"/>
          </a:p>
          <a:p>
            <a:pPr marL="514350" indent="-514350">
              <a:buAutoNum type="arabicPeriod"/>
            </a:pPr>
            <a:r>
              <a:rPr lang="cs-CZ" dirty="0" err="1"/>
              <a:t>Processus</a:t>
            </a:r>
            <a:r>
              <a:rPr lang="cs-CZ" dirty="0"/>
              <a:t> </a:t>
            </a:r>
            <a:r>
              <a:rPr lang="cs-CZ" dirty="0" err="1"/>
              <a:t>articularis</a:t>
            </a:r>
            <a:r>
              <a:rPr lang="cs-CZ" dirty="0"/>
              <a:t> inferior</a:t>
            </a:r>
          </a:p>
          <a:p>
            <a:pPr marL="514350" indent="-514350">
              <a:buAutoNum type="arabicPeriod"/>
            </a:pPr>
            <a:r>
              <a:rPr lang="cs-CZ" dirty="0"/>
              <a:t>Corpus</a:t>
            </a:r>
          </a:p>
          <a:p>
            <a:pPr marL="514350" indent="-514350">
              <a:buAutoNum type="arabicPeriod"/>
            </a:pPr>
            <a:endParaRPr lang="cs-CZ" dirty="0"/>
          </a:p>
        </p:txBody>
      </p:sp>
      <p:pic>
        <p:nvPicPr>
          <p:cNvPr id="9218" name="Picture 2" descr="Obr.  6. KrÄnÃ­ obratle - ÄelnÃ­ pohled;  B - pohled z levÃ© strany: 1 - osovÃ½ vertebrÃ¡lnÃ­ zub;  2 - vynikajÃ­cÃ­ kloubnÃ­ proces;  3 - pÅÃ­ÄnÃ½ proces, 4 - dolnÃ­ kloubnÃ­ proces;  5 - tÄlo obratle;  6 - oblouk obratle;  7 - spinous procesu, 8 - otevÅenÃ­ pÅÃ­ÄnÃ©ho procesu">
            <a:extLst>
              <a:ext uri="{FF2B5EF4-FFF2-40B4-BE49-F238E27FC236}">
                <a16:creationId xmlns:a16="http://schemas.microsoft.com/office/drawing/2014/main" id="{843C1192-3F79-414B-B056-731EDC41C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315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ástupný symbol pro obsah 2">
            <a:extLst>
              <a:ext uri="{FF2B5EF4-FFF2-40B4-BE49-F238E27FC236}">
                <a16:creationId xmlns:a16="http://schemas.microsoft.com/office/drawing/2014/main" id="{9C4F5F92-F01F-4A50-B0DB-188C40920F26}"/>
              </a:ext>
            </a:extLst>
          </p:cNvPr>
          <p:cNvSpPr txBox="1">
            <a:spLocks/>
          </p:cNvSpPr>
          <p:nvPr/>
        </p:nvSpPr>
        <p:spPr>
          <a:xfrm>
            <a:off x="838200" y="3585412"/>
            <a:ext cx="4985084" cy="309336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dirty="0"/>
              <a:t>Spodní obrázek: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cs-CZ" dirty="0"/>
              <a:t>Dnes axis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cs-CZ" dirty="0" err="1"/>
              <a:t>Processus</a:t>
            </a:r>
            <a:r>
              <a:rPr lang="cs-CZ" dirty="0"/>
              <a:t> </a:t>
            </a:r>
            <a:r>
              <a:rPr lang="cs-CZ" dirty="0" err="1"/>
              <a:t>articularis</a:t>
            </a:r>
            <a:r>
              <a:rPr lang="cs-CZ" dirty="0"/>
              <a:t> superior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cs-CZ" dirty="0" err="1"/>
              <a:t>Processus</a:t>
            </a:r>
            <a:r>
              <a:rPr lang="cs-CZ" dirty="0"/>
              <a:t> </a:t>
            </a:r>
            <a:r>
              <a:rPr lang="cs-CZ" dirty="0" err="1"/>
              <a:t>transversus</a:t>
            </a:r>
            <a:endParaRPr lang="cs-CZ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cs-CZ" dirty="0" err="1"/>
              <a:t>Processus</a:t>
            </a:r>
            <a:r>
              <a:rPr lang="cs-CZ" dirty="0"/>
              <a:t> </a:t>
            </a:r>
            <a:r>
              <a:rPr lang="cs-CZ" dirty="0" err="1"/>
              <a:t>articularis</a:t>
            </a:r>
            <a:r>
              <a:rPr lang="cs-CZ" dirty="0"/>
              <a:t> inferior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cs-CZ" dirty="0"/>
              <a:t>Corpus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cs-CZ" dirty="0" err="1"/>
              <a:t>Arcus</a:t>
            </a:r>
            <a:r>
              <a:rPr lang="cs-CZ" dirty="0"/>
              <a:t> </a:t>
            </a:r>
            <a:r>
              <a:rPr lang="cs-CZ" dirty="0" err="1"/>
              <a:t>vertebrae</a:t>
            </a:r>
            <a:endParaRPr lang="cs-CZ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cs-CZ" dirty="0" err="1"/>
              <a:t>Processus</a:t>
            </a:r>
            <a:r>
              <a:rPr lang="cs-CZ" dirty="0"/>
              <a:t> </a:t>
            </a:r>
            <a:r>
              <a:rPr lang="cs-CZ" dirty="0" err="1"/>
              <a:t>spinosus</a:t>
            </a:r>
            <a:endParaRPr lang="cs-CZ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cs-CZ" dirty="0" err="1"/>
              <a:t>Foramen</a:t>
            </a:r>
            <a:r>
              <a:rPr lang="cs-CZ" dirty="0"/>
              <a:t> </a:t>
            </a:r>
            <a:r>
              <a:rPr lang="cs-CZ" dirty="0" err="1"/>
              <a:t>transversarium</a:t>
            </a:r>
            <a:endParaRPr lang="cs-CZ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cs-CZ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677523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EEA340E-FF43-4D5B-8697-3CC066DAC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Vertebrae</a:t>
            </a:r>
            <a:r>
              <a:rPr lang="cs-CZ" dirty="0"/>
              <a:t> </a:t>
            </a:r>
            <a:r>
              <a:rPr lang="cs-CZ" dirty="0" err="1"/>
              <a:t>thoracicae</a:t>
            </a:r>
            <a:endParaRPr lang="cs-CZ" dirty="0"/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D66D096A-E1BD-48A7-8BAE-9A1CEB38FE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70" y="1690688"/>
            <a:ext cx="8942459" cy="4730911"/>
          </a:xfrm>
        </p:spPr>
      </p:pic>
    </p:spTree>
    <p:extLst>
      <p:ext uri="{BB962C8B-B14F-4D97-AF65-F5344CB8AC3E}">
        <p14:creationId xmlns:p14="http://schemas.microsoft.com/office/powerpoint/2010/main" val="127684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VÃ½sledek obrÃ¡zku pro vertebrae thoracicae">
            <a:extLst>
              <a:ext uri="{FF2B5EF4-FFF2-40B4-BE49-F238E27FC236}">
                <a16:creationId xmlns:a16="http://schemas.microsoft.com/office/drawing/2014/main" id="{56942CD5-3804-46B7-B63E-14322CC10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63" y="1666875"/>
            <a:ext cx="5048250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VÃ½sledek obrÃ¡zku pro vertebrae thoracicae">
            <a:extLst>
              <a:ext uri="{FF2B5EF4-FFF2-40B4-BE49-F238E27FC236}">
                <a16:creationId xmlns:a16="http://schemas.microsoft.com/office/drawing/2014/main" id="{C8E4CE91-EAB6-47BC-934C-9AB55628F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721" y="1363579"/>
            <a:ext cx="6212342" cy="424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496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873AC41-7828-4393-83C5-7F16FBA1A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5699"/>
            <a:ext cx="3364832" cy="5561264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AutoNum type="arabicPeriod"/>
            </a:pPr>
            <a:r>
              <a:rPr lang="cs-CZ" b="1" dirty="0" err="1"/>
              <a:t>Processus</a:t>
            </a:r>
            <a:r>
              <a:rPr lang="cs-CZ" b="1" dirty="0"/>
              <a:t> </a:t>
            </a:r>
            <a:r>
              <a:rPr lang="cs-CZ" b="1" dirty="0" err="1"/>
              <a:t>articularis</a:t>
            </a:r>
            <a:r>
              <a:rPr lang="cs-CZ" b="1" dirty="0"/>
              <a:t> superior</a:t>
            </a:r>
          </a:p>
          <a:p>
            <a:pPr marL="514350" indent="-514350">
              <a:buAutoNum type="arabicPeriod"/>
            </a:pPr>
            <a:r>
              <a:rPr lang="cs-CZ" dirty="0" err="1"/>
              <a:t>Incisura</a:t>
            </a:r>
            <a:r>
              <a:rPr lang="cs-CZ" dirty="0"/>
              <a:t> </a:t>
            </a:r>
            <a:r>
              <a:rPr lang="cs-CZ" dirty="0" err="1"/>
              <a:t>vertebralis</a:t>
            </a:r>
            <a:r>
              <a:rPr lang="cs-CZ" dirty="0"/>
              <a:t> superior</a:t>
            </a:r>
          </a:p>
          <a:p>
            <a:pPr marL="514350" indent="-514350">
              <a:buAutoNum type="arabicPeriod"/>
            </a:pPr>
            <a:r>
              <a:rPr lang="cs-CZ" i="1" dirty="0"/>
              <a:t>Fovea </a:t>
            </a:r>
            <a:r>
              <a:rPr lang="cs-CZ" i="1" dirty="0" err="1"/>
              <a:t>costalis</a:t>
            </a:r>
            <a:r>
              <a:rPr lang="cs-CZ" i="1" dirty="0"/>
              <a:t> superior</a:t>
            </a:r>
          </a:p>
          <a:p>
            <a:pPr marL="514350" indent="-514350">
              <a:buAutoNum type="arabicPeriod"/>
            </a:pPr>
            <a:r>
              <a:rPr lang="cs-CZ" b="1" dirty="0" err="1"/>
              <a:t>Processus</a:t>
            </a:r>
            <a:r>
              <a:rPr lang="cs-CZ" b="1" dirty="0"/>
              <a:t> </a:t>
            </a:r>
            <a:r>
              <a:rPr lang="cs-CZ" b="1" dirty="0" err="1"/>
              <a:t>transversus</a:t>
            </a:r>
            <a:endParaRPr lang="cs-CZ" b="1" dirty="0"/>
          </a:p>
          <a:p>
            <a:pPr marL="514350" indent="-514350">
              <a:buAutoNum type="arabicPeriod"/>
            </a:pPr>
            <a:r>
              <a:rPr lang="cs-CZ" i="1" dirty="0"/>
              <a:t>Fovea </a:t>
            </a:r>
            <a:r>
              <a:rPr lang="cs-CZ" i="1" dirty="0" err="1"/>
              <a:t>costalis</a:t>
            </a:r>
            <a:r>
              <a:rPr lang="cs-CZ" i="1" dirty="0"/>
              <a:t> </a:t>
            </a:r>
            <a:r>
              <a:rPr lang="cs-CZ" i="1" dirty="0" err="1"/>
              <a:t>processus</a:t>
            </a:r>
            <a:r>
              <a:rPr lang="cs-CZ" i="1" dirty="0"/>
              <a:t> </a:t>
            </a:r>
            <a:r>
              <a:rPr lang="cs-CZ" i="1" dirty="0" err="1"/>
              <a:t>transversi</a:t>
            </a:r>
            <a:endParaRPr lang="cs-CZ" i="1" dirty="0"/>
          </a:p>
          <a:p>
            <a:pPr marL="514350" indent="-514350">
              <a:buAutoNum type="arabicPeriod"/>
            </a:pPr>
            <a:r>
              <a:rPr lang="cs-CZ" b="1" dirty="0"/>
              <a:t>Corpus</a:t>
            </a:r>
          </a:p>
          <a:p>
            <a:pPr marL="514350" indent="-514350">
              <a:buAutoNum type="arabicPeriod"/>
            </a:pPr>
            <a:r>
              <a:rPr lang="cs-CZ" b="1" dirty="0" err="1"/>
              <a:t>Processus</a:t>
            </a:r>
            <a:r>
              <a:rPr lang="cs-CZ" b="1" dirty="0"/>
              <a:t> </a:t>
            </a:r>
            <a:r>
              <a:rPr lang="cs-CZ" b="1" dirty="0" err="1"/>
              <a:t>spinosus</a:t>
            </a:r>
            <a:endParaRPr lang="cs-CZ" b="1" dirty="0"/>
          </a:p>
          <a:p>
            <a:pPr marL="514350" indent="-514350">
              <a:buAutoNum type="arabicPeriod"/>
            </a:pPr>
            <a:r>
              <a:rPr lang="cs-CZ" b="1" dirty="0" err="1"/>
              <a:t>Processus</a:t>
            </a:r>
            <a:r>
              <a:rPr lang="cs-CZ" b="1" dirty="0"/>
              <a:t> </a:t>
            </a:r>
            <a:r>
              <a:rPr lang="cs-CZ" b="1" dirty="0" err="1"/>
              <a:t>articularis</a:t>
            </a:r>
            <a:r>
              <a:rPr lang="cs-CZ" b="1" dirty="0"/>
              <a:t> inferior</a:t>
            </a:r>
          </a:p>
          <a:p>
            <a:pPr marL="514350" indent="-514350">
              <a:buAutoNum type="arabicPeriod"/>
            </a:pPr>
            <a:r>
              <a:rPr lang="cs-CZ" dirty="0" err="1"/>
              <a:t>Incisura</a:t>
            </a:r>
            <a:r>
              <a:rPr lang="cs-CZ" dirty="0"/>
              <a:t> </a:t>
            </a:r>
            <a:r>
              <a:rPr lang="cs-CZ" dirty="0" err="1"/>
              <a:t>vertebralis</a:t>
            </a:r>
            <a:r>
              <a:rPr lang="cs-CZ" dirty="0"/>
              <a:t> inferior</a:t>
            </a:r>
          </a:p>
          <a:p>
            <a:pPr marL="514350" indent="-514350">
              <a:buAutoNum type="arabicPeriod"/>
            </a:pPr>
            <a:r>
              <a:rPr lang="cs-CZ" i="1" dirty="0"/>
              <a:t>Fovea </a:t>
            </a:r>
            <a:r>
              <a:rPr lang="cs-CZ" i="1" dirty="0" err="1"/>
              <a:t>costalis</a:t>
            </a:r>
            <a:r>
              <a:rPr lang="cs-CZ" i="1" dirty="0"/>
              <a:t> inferior</a:t>
            </a:r>
          </a:p>
        </p:txBody>
      </p:sp>
      <p:pic>
        <p:nvPicPr>
          <p:cNvPr id="12292" name="Picture 4" descr="VÃ½sledek obrÃ¡zku pro vertebrae thoracicae">
            <a:extLst>
              <a:ext uri="{FF2B5EF4-FFF2-40B4-BE49-F238E27FC236}">
                <a16:creationId xmlns:a16="http://schemas.microsoft.com/office/drawing/2014/main" id="{538FB95E-512F-4F2A-9EEC-6F44ACC26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970" y="615699"/>
            <a:ext cx="7603515" cy="562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799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VÃ½sledek obrÃ¡zku pro vertebrae thoracicae">
            <a:extLst>
              <a:ext uri="{FF2B5EF4-FFF2-40B4-BE49-F238E27FC236}">
                <a16:creationId xmlns:a16="http://schemas.microsoft.com/office/drawing/2014/main" id="{C7E1DDAE-DB6A-4EFA-806E-4CA1DE0BB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01" y="0"/>
            <a:ext cx="4691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VÃ½sledek obrÃ¡zku pro vertebrae thoracicae">
            <a:extLst>
              <a:ext uri="{FF2B5EF4-FFF2-40B4-BE49-F238E27FC236}">
                <a16:creationId xmlns:a16="http://schemas.microsoft.com/office/drawing/2014/main" id="{7681916E-40E4-4AA3-8210-FB83D44BA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664" y="933951"/>
            <a:ext cx="5991631" cy="499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834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VÃ½sledek obrÃ¡zku pro vertebrae lumbales">
            <a:extLst>
              <a:ext uri="{FF2B5EF4-FFF2-40B4-BE49-F238E27FC236}">
                <a16:creationId xmlns:a16="http://schemas.microsoft.com/office/drawing/2014/main" id="{1B047427-441A-434D-9E64-2A56D5CE9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56" y="0"/>
            <a:ext cx="10250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938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6E7B07A-3C30-4F89-AC43-A13DAD402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Vertebrae</a:t>
            </a:r>
            <a:r>
              <a:rPr lang="cs-CZ" dirty="0"/>
              <a:t> </a:t>
            </a:r>
            <a:r>
              <a:rPr lang="cs-CZ" dirty="0" err="1"/>
              <a:t>lumbales</a:t>
            </a:r>
            <a:endParaRPr lang="cs-CZ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D49F9B7-94F0-45C2-8099-51276A8A0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65884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cs-CZ" b="1" dirty="0" err="1"/>
              <a:t>Processus</a:t>
            </a:r>
            <a:r>
              <a:rPr lang="cs-CZ" b="1" dirty="0"/>
              <a:t> </a:t>
            </a:r>
            <a:r>
              <a:rPr lang="cs-CZ" b="1" dirty="0" err="1"/>
              <a:t>spinosus</a:t>
            </a:r>
            <a:endParaRPr lang="cs-CZ" b="1" dirty="0"/>
          </a:p>
          <a:p>
            <a:pPr marL="514350" indent="-514350">
              <a:buAutoNum type="arabicPeriod"/>
            </a:pPr>
            <a:r>
              <a:rPr lang="cs-CZ" b="1" dirty="0" err="1"/>
              <a:t>Processus</a:t>
            </a:r>
            <a:r>
              <a:rPr lang="cs-CZ" b="1" dirty="0"/>
              <a:t> </a:t>
            </a:r>
            <a:r>
              <a:rPr lang="cs-CZ" b="1" dirty="0" err="1"/>
              <a:t>articularis</a:t>
            </a:r>
            <a:r>
              <a:rPr lang="cs-CZ" b="1" dirty="0"/>
              <a:t> superior</a:t>
            </a:r>
          </a:p>
          <a:p>
            <a:pPr marL="514350" indent="-514350">
              <a:buAutoNum type="arabicPeriod"/>
            </a:pPr>
            <a:r>
              <a:rPr lang="cs-CZ" b="1" dirty="0" err="1"/>
              <a:t>Processus</a:t>
            </a:r>
            <a:r>
              <a:rPr lang="cs-CZ" b="1" dirty="0"/>
              <a:t> </a:t>
            </a:r>
            <a:r>
              <a:rPr lang="cs-CZ" b="1" dirty="0" err="1"/>
              <a:t>articularis</a:t>
            </a:r>
            <a:r>
              <a:rPr lang="cs-CZ" b="1" dirty="0"/>
              <a:t> inferior </a:t>
            </a:r>
          </a:p>
          <a:p>
            <a:pPr marL="514350" indent="-514350">
              <a:buAutoNum type="arabicPeriod"/>
            </a:pPr>
            <a:r>
              <a:rPr lang="cs-CZ" b="1" dirty="0" err="1"/>
              <a:t>Processus</a:t>
            </a:r>
            <a:r>
              <a:rPr lang="cs-CZ" b="1" dirty="0"/>
              <a:t> </a:t>
            </a:r>
            <a:r>
              <a:rPr lang="cs-CZ" b="1" dirty="0" err="1"/>
              <a:t>costalis</a:t>
            </a:r>
            <a:endParaRPr lang="cs-CZ" b="1" dirty="0"/>
          </a:p>
          <a:p>
            <a:pPr marL="514350" indent="-514350">
              <a:buAutoNum type="arabicPeriod"/>
            </a:pPr>
            <a:r>
              <a:rPr lang="cs-CZ" b="1" dirty="0" err="1"/>
              <a:t>Foramen</a:t>
            </a:r>
            <a:r>
              <a:rPr lang="cs-CZ" b="1" dirty="0"/>
              <a:t> </a:t>
            </a:r>
            <a:r>
              <a:rPr lang="cs-CZ" b="1" dirty="0" err="1"/>
              <a:t>vertebrale</a:t>
            </a:r>
            <a:endParaRPr lang="cs-CZ" b="1" dirty="0"/>
          </a:p>
          <a:p>
            <a:pPr marL="514350" indent="-514350">
              <a:buAutoNum type="arabicPeriod"/>
            </a:pPr>
            <a:r>
              <a:rPr lang="cs-CZ" b="1" dirty="0"/>
              <a:t>Corpus </a:t>
            </a:r>
            <a:r>
              <a:rPr lang="cs-CZ" b="1" dirty="0" err="1"/>
              <a:t>vertebrae</a:t>
            </a:r>
            <a:endParaRPr lang="cs-CZ" b="1" dirty="0"/>
          </a:p>
          <a:p>
            <a:pPr marL="514350" indent="-514350">
              <a:buAutoNum type="arabicPeriod"/>
            </a:pPr>
            <a:endParaRPr lang="cs-CZ" dirty="0"/>
          </a:p>
        </p:txBody>
      </p:sp>
      <p:pic>
        <p:nvPicPr>
          <p:cNvPr id="4098" name="Picture 2" descr="SouvisejÃ­cÃ­ obrÃ¡zek">
            <a:extLst>
              <a:ext uri="{FF2B5EF4-FFF2-40B4-BE49-F238E27FC236}">
                <a16:creationId xmlns:a16="http://schemas.microsoft.com/office/drawing/2014/main" id="{929262F1-3B1C-4678-8BE6-0600FE4E4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250" y="1545158"/>
            <a:ext cx="5829550" cy="491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892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1D49E8CF-74A7-4035-A138-79F96C061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3" y="71965"/>
            <a:ext cx="5383651" cy="6786035"/>
          </a:xfrm>
        </p:spPr>
      </p:pic>
      <p:pic>
        <p:nvPicPr>
          <p:cNvPr id="6150" name="Picture 6" descr="VÃ½sledek obrÃ¡zku pro vertebrae lumbales">
            <a:extLst>
              <a:ext uri="{FF2B5EF4-FFF2-40B4-BE49-F238E27FC236}">
                <a16:creationId xmlns:a16="http://schemas.microsoft.com/office/drawing/2014/main" id="{140CBC31-41D9-4F18-8FA0-FF52D32B6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751" y="645375"/>
            <a:ext cx="5567249" cy="556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210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6786AD-C21A-435F-8DD2-DFD733252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Osový skelet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6A4CE855-8D89-4300-B811-9FA981386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6137" cy="4351338"/>
          </a:xfrm>
        </p:spPr>
        <p:txBody>
          <a:bodyPr/>
          <a:lstStyle/>
          <a:p>
            <a:pPr marL="0" indent="0">
              <a:buNone/>
            </a:pPr>
            <a:r>
              <a:rPr lang="cs-CZ" dirty="0"/>
              <a:t>= KOSTRA PÁTEŘE A HRUDNÍKU</a:t>
            </a:r>
          </a:p>
          <a:p>
            <a:r>
              <a:rPr lang="cs-CZ" dirty="0"/>
              <a:t>Páteř – nosná opora a pohyblivý pilíř celého těla</a:t>
            </a:r>
          </a:p>
          <a:p>
            <a:r>
              <a:rPr lang="cs-CZ" dirty="0"/>
              <a:t>Hrudník – (12 hrudních obratlů) + 12 hrudník žeber + kost hrudní</a:t>
            </a:r>
          </a:p>
        </p:txBody>
      </p:sp>
      <p:pic>
        <p:nvPicPr>
          <p:cNvPr id="5" name="Obrázek 4">
            <a:hlinkClick r:id="rId2"/>
            <a:extLst>
              <a:ext uri="{FF2B5EF4-FFF2-40B4-BE49-F238E27FC236}">
                <a16:creationId xmlns:a16="http://schemas.microsoft.com/office/drawing/2014/main" id="{464D5445-895E-46E2-A8D2-F36266390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337" y="596816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104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VÃ½sledek obrÃ¡zku pro vertebrae lumbales">
            <a:extLst>
              <a:ext uri="{FF2B5EF4-FFF2-40B4-BE49-F238E27FC236}">
                <a16:creationId xmlns:a16="http://schemas.microsoft.com/office/drawing/2014/main" id="{C32C0AD1-C930-412B-BE04-1F76F771B52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882" y="274924"/>
            <a:ext cx="6636235" cy="630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257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VÃ½sledek obrÃ¡zku pro vertebrae lumbales">
            <a:extLst>
              <a:ext uri="{FF2B5EF4-FFF2-40B4-BE49-F238E27FC236}">
                <a16:creationId xmlns:a16="http://schemas.microsoft.com/office/drawing/2014/main" id="{477FFC6A-F850-446E-B887-B101263CA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75" y="0"/>
            <a:ext cx="94408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724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faculty.sdmiramar.edu/faculty/sdccd/mmcmahon/images/AnatomyLabPhotos/Bones/vertebrae/Vertebrae%20Lumbar.jpg">
            <a:extLst>
              <a:ext uri="{FF2B5EF4-FFF2-40B4-BE49-F238E27FC236}">
                <a16:creationId xmlns:a16="http://schemas.microsoft.com/office/drawing/2014/main" id="{F8620BCC-0D1F-4418-BB42-4993A8C46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363" y="0"/>
            <a:ext cx="91836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360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VÃ½sledek obrÃ¡zku pro costovertebral joints">
            <a:extLst>
              <a:ext uri="{FF2B5EF4-FFF2-40B4-BE49-F238E27FC236}">
                <a16:creationId xmlns:a16="http://schemas.microsoft.com/office/drawing/2014/main" id="{4E0F9EE7-4DF5-4C7E-B27F-B15ED50EC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581" y="0"/>
            <a:ext cx="9240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242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5F38DD1-B2C2-4DEE-A9F6-86821AA07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Os </a:t>
            </a:r>
            <a:r>
              <a:rPr lang="cs-CZ" dirty="0" err="1"/>
              <a:t>sacrum</a:t>
            </a:r>
            <a:endParaRPr lang="cs-CZ" dirty="0"/>
          </a:p>
        </p:txBody>
      </p:sp>
      <p:pic>
        <p:nvPicPr>
          <p:cNvPr id="20482" name="Picture 2" descr="VÃ½sledek obrÃ¡zku pro os sacrum">
            <a:extLst>
              <a:ext uri="{FF2B5EF4-FFF2-40B4-BE49-F238E27FC236}">
                <a16:creationId xmlns:a16="http://schemas.microsoft.com/office/drawing/2014/main" id="{12C94787-DFCF-4F92-9BE3-AF4B54098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705" y="587906"/>
            <a:ext cx="5594684" cy="590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VÃ½sledek obrÃ¡zku pro sacrum bone">
            <a:extLst>
              <a:ext uri="{FF2B5EF4-FFF2-40B4-BE49-F238E27FC236}">
                <a16:creationId xmlns:a16="http://schemas.microsoft.com/office/drawing/2014/main" id="{426CCF03-22AD-4F5D-9AE3-4E3D56D8C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0767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415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VÃ½sledek obrÃ¡zku pro sacrum bone">
            <a:extLst>
              <a:ext uri="{FF2B5EF4-FFF2-40B4-BE49-F238E27FC236}">
                <a16:creationId xmlns:a16="http://schemas.microsoft.com/office/drawing/2014/main" id="{5B90EF9D-1C10-4201-B1C9-86322FA51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69971"/>
            <a:ext cx="5710187" cy="611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VÃ½sledek obrÃ¡zku pro sacrum bone">
            <a:extLst>
              <a:ext uri="{FF2B5EF4-FFF2-40B4-BE49-F238E27FC236}">
                <a16:creationId xmlns:a16="http://schemas.microsoft.com/office/drawing/2014/main" id="{9B62FA04-8A67-4FFC-BE27-20DB93448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" y="138239"/>
            <a:ext cx="5500103" cy="660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207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VÃ½sledek obrÃ¡zku pro os sacrum">
            <a:extLst>
              <a:ext uri="{FF2B5EF4-FFF2-40B4-BE49-F238E27FC236}">
                <a16:creationId xmlns:a16="http://schemas.microsoft.com/office/drawing/2014/main" id="{A18E75C3-0B91-416B-B2A0-6249CA32D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677" y="321524"/>
            <a:ext cx="6288323" cy="621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VÃ½sledek obrÃ¡zku pro os sacrum">
            <a:extLst>
              <a:ext uri="{FF2B5EF4-FFF2-40B4-BE49-F238E27FC236}">
                <a16:creationId xmlns:a16="http://schemas.microsoft.com/office/drawing/2014/main" id="{5A345AEF-B5DE-41AF-A832-BE7960796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2264"/>
            <a:ext cx="5812270" cy="351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031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VÃ½sledek obrÃ¡zku pro os sacrum">
            <a:extLst>
              <a:ext uri="{FF2B5EF4-FFF2-40B4-BE49-F238E27FC236}">
                <a16:creationId xmlns:a16="http://schemas.microsoft.com/office/drawing/2014/main" id="{F742124F-1516-43EB-8EC6-FB1AEE715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66700"/>
            <a:ext cx="9753600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9375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VÃ½sledek obrÃ¡zku pro os sacrum">
            <a:extLst>
              <a:ext uri="{FF2B5EF4-FFF2-40B4-BE49-F238E27FC236}">
                <a16:creationId xmlns:a16="http://schemas.microsoft.com/office/drawing/2014/main" id="{54D811D1-CEFD-4983-A2B4-8FE5B69A4A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075" y="971926"/>
            <a:ext cx="5844119" cy="537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VÃ½sledek obrÃ¡zku pro os sacrum">
            <a:extLst>
              <a:ext uri="{FF2B5EF4-FFF2-40B4-BE49-F238E27FC236}">
                <a16:creationId xmlns:a16="http://schemas.microsoft.com/office/drawing/2014/main" id="{9244D142-F23F-4A2C-9EC6-3EC29C655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10" y="1267326"/>
            <a:ext cx="5982935" cy="461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1728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http://faculty.sdmiramar.edu/faculty/sdccd/mmcmahon/images/AnatomyLabPhotos/Bones/vertebrae/Sacrum%20anterior.jpg">
            <a:extLst>
              <a:ext uri="{FF2B5EF4-FFF2-40B4-BE49-F238E27FC236}">
                <a16:creationId xmlns:a16="http://schemas.microsoft.com/office/drawing/2014/main" id="{0D842699-55FC-4429-B054-FA160EAEB00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554" y="1253331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http://faculty.sdmiramar.edu/faculty/sdccd/mmcmahon/images/AnatomyLabPhotos/Bones/vertebrae/Sacrum%20lateral.jpg">
            <a:extLst>
              <a:ext uri="{FF2B5EF4-FFF2-40B4-BE49-F238E27FC236}">
                <a16:creationId xmlns:a16="http://schemas.microsoft.com/office/drawing/2014/main" id="{82F6C1F5-40D3-4FDB-8E9A-BB885D032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230" y="0"/>
            <a:ext cx="65849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784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VÃ½sledek obrÃ¡zku pro lordÃ³za a kyfÃ³za">
            <a:extLst>
              <a:ext uri="{FF2B5EF4-FFF2-40B4-BE49-F238E27FC236}">
                <a16:creationId xmlns:a16="http://schemas.microsoft.com/office/drawing/2014/main" id="{D555644F-6BD1-4A7C-BB77-70FCF4A99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318" y="0"/>
            <a:ext cx="8107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615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http://faculty.sdmiramar.edu/faculty/sdccd/mmcmahon/images/AnatomyLabPhotos/Bones/vertebrae/Sacrum%20posterior.jpg">
            <a:extLst>
              <a:ext uri="{FF2B5EF4-FFF2-40B4-BE49-F238E27FC236}">
                <a16:creationId xmlns:a16="http://schemas.microsoft.com/office/drawing/2014/main" id="{215C8D50-5026-4035-9E2D-70897B90E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462" y="0"/>
            <a:ext cx="8347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7873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http://faculty.sdmiramar.edu/faculty/sdccd/mmcmahon/images/AnatomyLabPhotos/Bones/vertebrae/Sacrum%20superior.jpg">
            <a:extLst>
              <a:ext uri="{FF2B5EF4-FFF2-40B4-BE49-F238E27FC236}">
                <a16:creationId xmlns:a16="http://schemas.microsoft.com/office/drawing/2014/main" id="{969936D4-7871-478E-8697-069DF9ADC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5" y="0"/>
            <a:ext cx="9555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413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VÃ½sledek obrÃ¡zku pro sacrum bone">
            <a:extLst>
              <a:ext uri="{FF2B5EF4-FFF2-40B4-BE49-F238E27FC236}">
                <a16:creationId xmlns:a16="http://schemas.microsoft.com/office/drawing/2014/main" id="{25145689-EC51-4D2C-8D53-74A63B9C6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722" y="476375"/>
            <a:ext cx="9582556" cy="5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787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2E3A4FE-C7C9-4228-A42A-86C2E5F24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172326" cy="1325563"/>
          </a:xfrm>
        </p:spPr>
        <p:txBody>
          <a:bodyPr/>
          <a:lstStyle/>
          <a:p>
            <a:r>
              <a:rPr lang="cs-CZ" dirty="0"/>
              <a:t>Os </a:t>
            </a:r>
            <a:r>
              <a:rPr lang="cs-CZ" dirty="0" err="1"/>
              <a:t>coccygis</a:t>
            </a:r>
            <a:endParaRPr lang="cs-CZ" dirty="0"/>
          </a:p>
        </p:txBody>
      </p:sp>
      <p:pic>
        <p:nvPicPr>
          <p:cNvPr id="29698" name="Picture 2" descr="VÃ½sledek obrÃ¡zku pro os coccygis">
            <a:extLst>
              <a:ext uri="{FF2B5EF4-FFF2-40B4-BE49-F238E27FC236}">
                <a16:creationId xmlns:a16="http://schemas.microsoft.com/office/drawing/2014/main" id="{51F108F0-CAF1-497E-9B01-E7F8622F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937" y="0"/>
            <a:ext cx="6215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 descr="VÃ½sledek obrÃ¡zku pro os coccygis">
            <a:extLst>
              <a:ext uri="{FF2B5EF4-FFF2-40B4-BE49-F238E27FC236}">
                <a16:creationId xmlns:a16="http://schemas.microsoft.com/office/drawing/2014/main" id="{A90C52D7-485D-4C66-B378-CB8AD426A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" y="1860884"/>
            <a:ext cx="6092451" cy="434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8474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B0EE6D5-C94C-4BE5-9EFD-C667DB86B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Páteř jako celek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1AD4CE0-F513-4A8E-AD66-69526B89E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75484" cy="4351338"/>
          </a:xfrm>
        </p:spPr>
        <p:txBody>
          <a:bodyPr>
            <a:normAutofit/>
          </a:bodyPr>
          <a:lstStyle/>
          <a:p>
            <a:r>
              <a:rPr lang="cs-CZ" dirty="0"/>
              <a:t>Zakřivení páteře – </a:t>
            </a:r>
            <a:r>
              <a:rPr lang="cs-CZ" dirty="0" err="1"/>
              <a:t>dvojesovitě</a:t>
            </a:r>
            <a:r>
              <a:rPr lang="cs-CZ" dirty="0"/>
              <a:t> prohnutá</a:t>
            </a:r>
          </a:p>
          <a:p>
            <a:pPr lvl="1"/>
            <a:r>
              <a:rPr lang="cs-CZ" dirty="0"/>
              <a:t>LORDÓZA – </a:t>
            </a:r>
            <a:r>
              <a:rPr lang="cs-CZ" b="1" dirty="0"/>
              <a:t>krční + bederní</a:t>
            </a:r>
            <a:endParaRPr lang="cs-CZ" dirty="0"/>
          </a:p>
          <a:p>
            <a:pPr lvl="1"/>
            <a:r>
              <a:rPr lang="cs-CZ" dirty="0"/>
              <a:t>KYFÓZA – </a:t>
            </a:r>
            <a:r>
              <a:rPr lang="cs-CZ" b="1" dirty="0"/>
              <a:t>hrudní + křížová</a:t>
            </a:r>
          </a:p>
          <a:p>
            <a:pPr lvl="1"/>
            <a:r>
              <a:rPr lang="cs-CZ" dirty="0"/>
              <a:t>Skolióza – boční prohnutí páteře, přílišné je patologické (fyziologické v úrovní obratle T3)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6E887349-7BB2-42C5-A692-D76EA528A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0487"/>
            <a:ext cx="5629275" cy="667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602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VÃ½sledek obrÃ¡zku pro lordÃ³za a kyfÃ³za">
            <a:extLst>
              <a:ext uri="{FF2B5EF4-FFF2-40B4-BE49-F238E27FC236}">
                <a16:creationId xmlns:a16="http://schemas.microsoft.com/office/drawing/2014/main" id="{3A6E45D3-F87E-49B1-9412-7B0D41366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648" y="60411"/>
            <a:ext cx="5649352" cy="35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4" name="Picture 4" descr="SouvisejÃ­cÃ­ obrÃ¡zek">
            <a:extLst>
              <a:ext uri="{FF2B5EF4-FFF2-40B4-BE49-F238E27FC236}">
                <a16:creationId xmlns:a16="http://schemas.microsoft.com/office/drawing/2014/main" id="{32C5FE45-E0B9-42CB-BEDC-41E0E50F38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05" y="1020575"/>
            <a:ext cx="6372392" cy="555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6" name="Picture 6" descr="VÃ½sledek obrÃ¡zku pro lordÃ³za a kyfÃ³za">
            <a:extLst>
              <a:ext uri="{FF2B5EF4-FFF2-40B4-BE49-F238E27FC236}">
                <a16:creationId xmlns:a16="http://schemas.microsoft.com/office/drawing/2014/main" id="{3967EC2B-572A-400B-BB60-4A882817C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908" y="3429000"/>
            <a:ext cx="2686831" cy="309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3148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VÃ½sledek obrÃ¡zku pro lordÃ³za a kyfÃ³za">
            <a:extLst>
              <a:ext uri="{FF2B5EF4-FFF2-40B4-BE49-F238E27FC236}">
                <a16:creationId xmlns:a16="http://schemas.microsoft.com/office/drawing/2014/main" id="{94C36801-DE88-4D6B-AD40-30A548084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368" y="147754"/>
            <a:ext cx="4528887" cy="656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0CBE7E27-61D4-4394-BB8F-A6D3D9CAF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058" y="69510"/>
            <a:ext cx="2152683" cy="671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8640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VÃ½sledek obrÃ¡zku pro lordÃ³za a kyfÃ³za">
            <a:extLst>
              <a:ext uri="{FF2B5EF4-FFF2-40B4-BE49-F238E27FC236}">
                <a16:creationId xmlns:a16="http://schemas.microsoft.com/office/drawing/2014/main" id="{8A356E0E-AFF9-4AC2-85CB-D970C1AD9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063" y="148389"/>
            <a:ext cx="6561221" cy="6561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2096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F24A20F-FE5B-4E99-B543-BFC1A8F73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Sternum</a:t>
            </a:r>
            <a:br>
              <a:rPr lang="cs-CZ" dirty="0"/>
            </a:br>
            <a:r>
              <a:rPr lang="cs-CZ" sz="2800" dirty="0"/>
              <a:t>- mezi jednotlivými částmi =symfýza (ještě v dospělosti)</a:t>
            </a:r>
            <a:endParaRPr lang="cs-CZ" dirty="0"/>
          </a:p>
        </p:txBody>
      </p:sp>
      <p:pic>
        <p:nvPicPr>
          <p:cNvPr id="30722" name="Picture 2" descr="VÃ½sledek obrÃ¡zku pro sternum">
            <a:extLst>
              <a:ext uri="{FF2B5EF4-FFF2-40B4-BE49-F238E27FC236}">
                <a16:creationId xmlns:a16="http://schemas.microsoft.com/office/drawing/2014/main" id="{A794CE2D-0A96-46CE-9E35-FA0676597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180" y="1690688"/>
            <a:ext cx="7620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6" name="Picture 6" descr="VÃ½sledek obrÃ¡zku pro sternum">
            <a:extLst>
              <a:ext uri="{FF2B5EF4-FFF2-40B4-BE49-F238E27FC236}">
                <a16:creationId xmlns:a16="http://schemas.microsoft.com/office/drawing/2014/main" id="{655D2D36-3608-4C35-A67D-6B90AAB22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865" y="1690688"/>
            <a:ext cx="32956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4396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4948E09D-CB13-4686-A0CA-8F02D5BACB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222" y="141430"/>
            <a:ext cx="5082785" cy="6575140"/>
          </a:xfrm>
        </p:spPr>
      </p:pic>
      <p:pic>
        <p:nvPicPr>
          <p:cNvPr id="6" name="Picture 4" descr="VÃ½sledek obrÃ¡zku pro sternum">
            <a:extLst>
              <a:ext uri="{FF2B5EF4-FFF2-40B4-BE49-F238E27FC236}">
                <a16:creationId xmlns:a16="http://schemas.microsoft.com/office/drawing/2014/main" id="{9958BE61-E6E6-4325-81E2-602FC4681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33" y="1253331"/>
            <a:ext cx="626558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4738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B7AEF58-CEB5-47B8-916F-C4A6CE703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Vertebrae</a:t>
            </a:r>
            <a:r>
              <a:rPr lang="cs-CZ" dirty="0"/>
              <a:t> </a:t>
            </a:r>
            <a:r>
              <a:rPr lang="cs-CZ" dirty="0" err="1"/>
              <a:t>cervicales</a:t>
            </a:r>
            <a:r>
              <a:rPr lang="cs-CZ" dirty="0"/>
              <a:t> </a:t>
            </a:r>
          </a:p>
        </p:txBody>
      </p:sp>
      <p:pic>
        <p:nvPicPr>
          <p:cNvPr id="1026" name="Picture 2" descr="VÃ½sledek obrÃ¡zku pro vertebra cervicalis">
            <a:extLst>
              <a:ext uri="{FF2B5EF4-FFF2-40B4-BE49-F238E27FC236}">
                <a16:creationId xmlns:a16="http://schemas.microsoft.com/office/drawing/2014/main" id="{08720414-6F03-4F8F-BB44-0ECC2E413E2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79" y="1690688"/>
            <a:ext cx="11208841" cy="467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4911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00074A-715B-4750-863D-109A27B60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Costae</a:t>
            </a:r>
            <a:endParaRPr lang="cs-CZ" dirty="0"/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6FB8A80-7067-44C8-B318-EA2F50105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863" y="67201"/>
            <a:ext cx="5438274" cy="6790799"/>
          </a:xfrm>
        </p:spPr>
      </p:pic>
    </p:spTree>
    <p:extLst>
      <p:ext uri="{BB962C8B-B14F-4D97-AF65-F5344CB8AC3E}">
        <p14:creationId xmlns:p14="http://schemas.microsoft.com/office/powerpoint/2010/main" val="31743281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VÃ½sledek obrÃ¡zku pro costae">
            <a:extLst>
              <a:ext uri="{FF2B5EF4-FFF2-40B4-BE49-F238E27FC236}">
                <a16:creationId xmlns:a16="http://schemas.microsoft.com/office/drawing/2014/main" id="{BC863B93-98AA-4C6C-A860-2B17891B1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579" y="0"/>
            <a:ext cx="7510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AB313E31-3F12-4FF7-9F12-C4551EF211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8968" y="1155032"/>
            <a:ext cx="4312569" cy="5021931"/>
          </a:xfrm>
        </p:spPr>
        <p:txBody>
          <a:bodyPr/>
          <a:lstStyle/>
          <a:p>
            <a:r>
              <a:rPr lang="cs-CZ" dirty="0"/>
              <a:t>Spojení: </a:t>
            </a:r>
            <a:r>
              <a:rPr lang="cs-CZ" dirty="0" err="1"/>
              <a:t>costa</a:t>
            </a:r>
            <a:r>
              <a:rPr lang="cs-CZ" dirty="0"/>
              <a:t> (žebro) + </a:t>
            </a:r>
            <a:r>
              <a:rPr lang="cs-CZ" dirty="0" err="1"/>
              <a:t>vertebra</a:t>
            </a:r>
            <a:r>
              <a:rPr lang="cs-CZ" dirty="0"/>
              <a:t> (obratel) – 2 místa</a:t>
            </a:r>
          </a:p>
          <a:p>
            <a:pPr lvl="1"/>
            <a:r>
              <a:rPr lang="cs-CZ" dirty="0"/>
              <a:t>1. = hlavička žebra + fovea </a:t>
            </a:r>
            <a:r>
              <a:rPr lang="cs-CZ" dirty="0" err="1"/>
              <a:t>costalis</a:t>
            </a:r>
            <a:endParaRPr lang="cs-CZ" dirty="0"/>
          </a:p>
          <a:p>
            <a:pPr lvl="1"/>
            <a:r>
              <a:rPr lang="cs-CZ" dirty="0"/>
              <a:t>2. = hrbolek žebra + fovea </a:t>
            </a:r>
            <a:r>
              <a:rPr lang="cs-CZ" dirty="0" err="1"/>
              <a:t>costalis</a:t>
            </a:r>
            <a:r>
              <a:rPr lang="cs-CZ" dirty="0"/>
              <a:t> </a:t>
            </a:r>
            <a:r>
              <a:rPr lang="cs-CZ" dirty="0" err="1"/>
              <a:t>processus</a:t>
            </a:r>
            <a:r>
              <a:rPr lang="cs-CZ" dirty="0"/>
              <a:t> </a:t>
            </a:r>
            <a:r>
              <a:rPr lang="cs-CZ" dirty="0" err="1"/>
              <a:t>transversi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695720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DB029D6-4D67-4FE7-9F9F-EDB06607D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766D10-23CD-4149-BCF3-60AEEF702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35842" name="Picture 2" descr="VÃ½sledek obrÃ¡zku pro costae">
            <a:extLst>
              <a:ext uri="{FF2B5EF4-FFF2-40B4-BE49-F238E27FC236}">
                <a16:creationId xmlns:a16="http://schemas.microsoft.com/office/drawing/2014/main" id="{F43C2CF8-9A86-4315-BCE6-0C4E65456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959"/>
            <a:ext cx="12192000" cy="682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2503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1BFF2AE-7358-4717-8342-6E9DBBF8B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DF7927-50A7-4E13-89C9-A17771828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33794" name="Picture 2" descr="VÃ½sledek obrÃ¡zku pro costae">
            <a:extLst>
              <a:ext uri="{FF2B5EF4-FFF2-40B4-BE49-F238E27FC236}">
                <a16:creationId xmlns:a16="http://schemas.microsoft.com/office/drawing/2014/main" id="{EF7F2CBA-64DE-414B-A49A-F2B5D4CDA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5"/>
            <a:ext cx="12192000" cy="682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1198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VÃ½sledek obrÃ¡zku pro costae">
            <a:extLst>
              <a:ext uri="{FF2B5EF4-FFF2-40B4-BE49-F238E27FC236}">
                <a16:creationId xmlns:a16="http://schemas.microsoft.com/office/drawing/2014/main" id="{55B3D0F1-8836-4FE9-862D-33E0865B5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4162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VÃ½sledek obrÃ¡zku pro sulcus costalis">
            <a:extLst>
              <a:ext uri="{FF2B5EF4-FFF2-40B4-BE49-F238E27FC236}">
                <a16:creationId xmlns:a16="http://schemas.microsoft.com/office/drawing/2014/main" id="{1A556FC0-9CA8-4E5A-B98C-F0E8A0CBA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66675"/>
            <a:ext cx="8667750" cy="672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8243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68D86A1-6C10-4BD4-A295-1C928DEE9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522D042E-734B-46A6-A68F-9922DAB73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38914" name="Picture 2" descr="VÃ½sledek obrÃ¡zku pro sulcus costae">
            <a:extLst>
              <a:ext uri="{FF2B5EF4-FFF2-40B4-BE49-F238E27FC236}">
                <a16:creationId xmlns:a16="http://schemas.microsoft.com/office/drawing/2014/main" id="{A864100E-BEBA-4496-B6F2-48092A6BB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5"/>
            <a:ext cx="12192000" cy="682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99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73D196B-8E73-43FC-A816-73DD81CE1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C06F938E-5D63-4507-AD89-24CB4D78B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39938" name="Picture 2" descr="VÃ½sledek obrÃ¡zku pro sulcus costae">
            <a:extLst>
              <a:ext uri="{FF2B5EF4-FFF2-40B4-BE49-F238E27FC236}">
                <a16:creationId xmlns:a16="http://schemas.microsoft.com/office/drawing/2014/main" id="{0449B1C2-8F03-436E-8A78-1F0EDA3DB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5"/>
            <a:ext cx="12192000" cy="682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0161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3CDD683-9A36-4025-B39A-1BA3D79C6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Spojení na páteři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F04DC277-3528-4725-AA0A-A1D1EF510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983489"/>
          </a:xfrm>
        </p:spPr>
        <p:txBody>
          <a:bodyPr>
            <a:normAutofit lnSpcReduction="10000"/>
          </a:bodyPr>
          <a:lstStyle/>
          <a:p>
            <a:r>
              <a:rPr lang="cs-CZ" u="sng" dirty="0"/>
              <a:t>Synchondrózy</a:t>
            </a:r>
          </a:p>
          <a:p>
            <a:pPr lvl="1"/>
            <a:r>
              <a:rPr lang="cs-CZ" b="1" dirty="0"/>
              <a:t>DISCUS INTERVERTEBRALIS</a:t>
            </a:r>
          </a:p>
          <a:p>
            <a:pPr lvl="1"/>
            <a:r>
              <a:rPr lang="cs-CZ" dirty="0"/>
              <a:t>Vazivové prstence z kolagenních vláken – více takových lamel (plátů) – vzájemné křížení – vznik 3D struktury</a:t>
            </a:r>
          </a:p>
          <a:p>
            <a:pPr lvl="1"/>
            <a:r>
              <a:rPr lang="cs-CZ" dirty="0"/>
              <a:t>Individuální pro každý </a:t>
            </a:r>
            <a:r>
              <a:rPr lang="cs-CZ" dirty="0" err="1"/>
              <a:t>discus</a:t>
            </a:r>
            <a:r>
              <a:rPr lang="cs-CZ" dirty="0"/>
              <a:t>!</a:t>
            </a:r>
          </a:p>
          <a:p>
            <a:pPr lvl="1"/>
            <a:r>
              <a:rPr lang="cs-CZ" dirty="0"/>
              <a:t>Vazivové spojení s obratli + vazy</a:t>
            </a:r>
          </a:p>
          <a:p>
            <a:pPr lvl="1"/>
            <a:r>
              <a:rPr lang="cs-CZ" dirty="0"/>
              <a:t>Huspeninové jádro (</a:t>
            </a:r>
            <a:r>
              <a:rPr lang="cs-CZ" dirty="0" err="1"/>
              <a:t>nuleus</a:t>
            </a:r>
            <a:r>
              <a:rPr lang="cs-CZ" dirty="0"/>
              <a:t> </a:t>
            </a:r>
            <a:r>
              <a:rPr lang="cs-CZ" dirty="0" err="1"/>
              <a:t>pulposus</a:t>
            </a:r>
            <a:r>
              <a:rPr lang="cs-CZ" dirty="0"/>
              <a:t>) – velké „vodnaté“ buňky + mezi je tekutina (podobná synoviální tekutině)</a:t>
            </a:r>
          </a:p>
          <a:p>
            <a:pPr lvl="1"/>
            <a:r>
              <a:rPr lang="cs-CZ" dirty="0"/>
              <a:t>Tekutina zde je nestlačitelná</a:t>
            </a:r>
          </a:p>
          <a:p>
            <a:pPr lvl="1"/>
            <a:r>
              <a:rPr lang="cs-CZ" dirty="0"/>
              <a:t>Vazivová chrupavka během spánku nasává tekutinu – přes den ji postupně ztrácí – ráno jsme vyšší </a:t>
            </a:r>
            <a:r>
              <a:rPr lang="cs-CZ" dirty="0">
                <a:sym typeface="Wingdings" panose="05000000000000000000" pitchFamily="2" charset="2"/>
              </a:rPr>
              <a:t> (cca o 1 cm!)</a:t>
            </a:r>
            <a:r>
              <a:rPr lang="cs-CZ" dirty="0"/>
              <a:t> </a:t>
            </a:r>
          </a:p>
          <a:p>
            <a:pPr lvl="1"/>
            <a:r>
              <a:rPr lang="cs-CZ" b="1" dirty="0"/>
              <a:t>SYMFÝZY</a:t>
            </a:r>
          </a:p>
          <a:p>
            <a:pPr lvl="2"/>
            <a:r>
              <a:rPr lang="cs-CZ" dirty="0"/>
              <a:t>mezi L5 + os </a:t>
            </a:r>
            <a:r>
              <a:rPr lang="cs-CZ" dirty="0" err="1"/>
              <a:t>sacrum</a:t>
            </a:r>
            <a:endParaRPr lang="cs-CZ" dirty="0"/>
          </a:p>
          <a:p>
            <a:pPr lvl="2"/>
            <a:r>
              <a:rPr lang="cs-CZ" dirty="0"/>
              <a:t>Mezi os </a:t>
            </a:r>
            <a:r>
              <a:rPr lang="cs-CZ" dirty="0" err="1"/>
              <a:t>sacrum</a:t>
            </a:r>
            <a:r>
              <a:rPr lang="cs-CZ" dirty="0"/>
              <a:t> + os </a:t>
            </a:r>
            <a:r>
              <a:rPr lang="cs-CZ" dirty="0" err="1"/>
              <a:t>coccygis</a:t>
            </a:r>
            <a:endParaRPr lang="cs-CZ" dirty="0"/>
          </a:p>
          <a:p>
            <a:pPr marL="914400" lvl="2" indent="0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176019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8" name="Picture 4" descr="VÃ½sledek obrÃ¡zku pro discus intervertebralis">
            <a:extLst>
              <a:ext uri="{FF2B5EF4-FFF2-40B4-BE49-F238E27FC236}">
                <a16:creationId xmlns:a16="http://schemas.microsoft.com/office/drawing/2014/main" id="{A135A057-8279-46C0-8248-C6317E9BB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23" y="1286762"/>
            <a:ext cx="6480506" cy="428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Obrázek 1">
            <a:extLst>
              <a:ext uri="{FF2B5EF4-FFF2-40B4-BE49-F238E27FC236}">
                <a16:creationId xmlns:a16="http://schemas.microsoft.com/office/drawing/2014/main" id="{3EE77AC5-6270-40BA-8662-BDE7C0B8A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813" y="1550506"/>
            <a:ext cx="5494496" cy="375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51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30A7B2F-C061-49BB-93D7-11B78C004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Atlas (C1), axis (C2)</a:t>
            </a:r>
          </a:p>
        </p:txBody>
      </p:sp>
      <p:pic>
        <p:nvPicPr>
          <p:cNvPr id="2050" name="Picture 2" descr="VÃ½sledek obrÃ¡zku pro atlas vertebra">
            <a:extLst>
              <a:ext uri="{FF2B5EF4-FFF2-40B4-BE49-F238E27FC236}">
                <a16:creationId xmlns:a16="http://schemas.microsoft.com/office/drawing/2014/main" id="{9D8DD9B9-4CF7-4256-A8E9-FCD9677A7A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1322640"/>
            <a:ext cx="9674082" cy="517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6629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5576119-15B5-48E1-BA7A-AB7848269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Zatížení disků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02F0582-FE60-4B77-BACC-F6DEF00D9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latin typeface="+mj-lt"/>
              </a:rPr>
              <a:t>Ležící člověk tlačí na ploténku tlakem přibližně okolo 25 kg</a:t>
            </a:r>
          </a:p>
          <a:p>
            <a:r>
              <a:rPr lang="cs-CZ" dirty="0">
                <a:latin typeface="+mj-lt"/>
              </a:rPr>
              <a:t>Stojící člověk až 100 kg</a:t>
            </a:r>
          </a:p>
          <a:p>
            <a:r>
              <a:rPr lang="cs-CZ" dirty="0">
                <a:latin typeface="+mj-lt"/>
              </a:rPr>
              <a:t>Sedící člověk 140 kg</a:t>
            </a:r>
          </a:p>
          <a:p>
            <a:r>
              <a:rPr lang="cs-CZ" dirty="0">
                <a:latin typeface="+mj-lt"/>
              </a:rPr>
              <a:t>Během předklánění může zátěž dosáhnout až 250 kg</a:t>
            </a:r>
          </a:p>
        </p:txBody>
      </p:sp>
    </p:spTree>
    <p:extLst>
      <p:ext uri="{BB962C8B-B14F-4D97-AF65-F5344CB8AC3E}">
        <p14:creationId xmlns:p14="http://schemas.microsoft.com/office/powerpoint/2010/main" val="32151198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0C1FB9F-84FE-4405-9297-EB2469C1C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Spojení na páteři II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BDC9CAE-4FF7-4E83-B1F0-9A45E3CA9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99021" cy="4351338"/>
          </a:xfrm>
        </p:spPr>
        <p:txBody>
          <a:bodyPr>
            <a:normAutofit fontScale="92500" lnSpcReduction="10000"/>
          </a:bodyPr>
          <a:lstStyle/>
          <a:p>
            <a:r>
              <a:rPr lang="cs-CZ" u="sng" dirty="0"/>
              <a:t>Syndesmózy</a:t>
            </a:r>
            <a:r>
              <a:rPr lang="cs-CZ" dirty="0"/>
              <a:t> =</a:t>
            </a:r>
            <a:r>
              <a:rPr lang="cs-CZ" b="1" dirty="0"/>
              <a:t> LIGAMENTA</a:t>
            </a:r>
          </a:p>
          <a:p>
            <a:pPr lvl="1"/>
            <a:r>
              <a:rPr lang="cs-CZ" b="1" dirty="0" err="1"/>
              <a:t>Ligamentum</a:t>
            </a:r>
            <a:r>
              <a:rPr lang="cs-CZ" b="1" dirty="0"/>
              <a:t> </a:t>
            </a:r>
            <a:r>
              <a:rPr lang="cs-CZ" b="1" dirty="0" err="1"/>
              <a:t>longitudinale</a:t>
            </a:r>
            <a:r>
              <a:rPr lang="cs-CZ" b="1" dirty="0"/>
              <a:t> </a:t>
            </a:r>
            <a:r>
              <a:rPr lang="cs-CZ" b="1" dirty="0" err="1"/>
              <a:t>anterius</a:t>
            </a:r>
            <a:r>
              <a:rPr lang="cs-CZ" b="1" dirty="0"/>
              <a:t> </a:t>
            </a:r>
            <a:r>
              <a:rPr lang="cs-CZ" dirty="0"/>
              <a:t>– lne více k obratlovým tělům</a:t>
            </a:r>
          </a:p>
          <a:p>
            <a:pPr lvl="1"/>
            <a:r>
              <a:rPr lang="cs-CZ" b="1" dirty="0" err="1"/>
              <a:t>Ligamentum</a:t>
            </a:r>
            <a:r>
              <a:rPr lang="cs-CZ" b="1" dirty="0"/>
              <a:t> </a:t>
            </a:r>
            <a:r>
              <a:rPr lang="cs-CZ" b="1" dirty="0" err="1"/>
              <a:t>longitudinale</a:t>
            </a:r>
            <a:r>
              <a:rPr lang="cs-CZ" b="1" dirty="0"/>
              <a:t> </a:t>
            </a:r>
            <a:r>
              <a:rPr lang="cs-CZ" b="1" dirty="0" err="1"/>
              <a:t>posterius</a:t>
            </a:r>
            <a:r>
              <a:rPr lang="cs-CZ" b="1" dirty="0"/>
              <a:t> </a:t>
            </a:r>
            <a:r>
              <a:rPr lang="cs-CZ" dirty="0"/>
              <a:t>– lne více k destičkám</a:t>
            </a:r>
          </a:p>
          <a:p>
            <a:pPr lvl="1"/>
            <a:r>
              <a:rPr lang="cs-CZ" b="1" dirty="0" err="1"/>
              <a:t>Ligamenta</a:t>
            </a:r>
            <a:r>
              <a:rPr lang="cs-CZ" b="1" dirty="0"/>
              <a:t> </a:t>
            </a:r>
            <a:r>
              <a:rPr lang="cs-CZ" b="1" dirty="0" err="1"/>
              <a:t>flava</a:t>
            </a:r>
            <a:r>
              <a:rPr lang="cs-CZ" b="1" dirty="0"/>
              <a:t> </a:t>
            </a:r>
            <a:r>
              <a:rPr lang="cs-CZ" dirty="0"/>
              <a:t>– žlutá – hodně elastinu</a:t>
            </a:r>
          </a:p>
          <a:p>
            <a:pPr lvl="2"/>
            <a:r>
              <a:rPr lang="cs-CZ" dirty="0"/>
              <a:t>Možnost pružného oddalování obratlových oblouků při ventrální flexi</a:t>
            </a:r>
          </a:p>
          <a:p>
            <a:pPr lvl="2"/>
            <a:r>
              <a:rPr lang="cs-CZ" dirty="0"/>
              <a:t>Schopnost pasivně </a:t>
            </a:r>
            <a:r>
              <a:rPr lang="cs-CZ" dirty="0" err="1"/>
              <a:t>extendovat</a:t>
            </a:r>
            <a:r>
              <a:rPr lang="cs-CZ" dirty="0"/>
              <a:t> páteř</a:t>
            </a:r>
          </a:p>
          <a:p>
            <a:pPr lvl="2"/>
            <a:r>
              <a:rPr lang="cs-CZ" dirty="0"/>
              <a:t>Doplňují páteřní kanál</a:t>
            </a:r>
          </a:p>
          <a:p>
            <a:pPr lvl="1"/>
            <a:endParaRPr lang="cs-CZ" dirty="0"/>
          </a:p>
        </p:txBody>
      </p:sp>
      <p:pic>
        <p:nvPicPr>
          <p:cNvPr id="43010" name="Picture 2" descr="VÃ½sledek obrÃ¡zku pro ligamentum longitudinale anterius">
            <a:extLst>
              <a:ext uri="{FF2B5EF4-FFF2-40B4-BE49-F238E27FC236}">
                <a16:creationId xmlns:a16="http://schemas.microsoft.com/office/drawing/2014/main" id="{7D71809D-11F7-4682-98AD-24175C3E2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147" y="2108955"/>
            <a:ext cx="6801853" cy="382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2927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VÃ½sledek obrÃ¡zku pro ligamentum longitudinale anterius">
            <a:extLst>
              <a:ext uri="{FF2B5EF4-FFF2-40B4-BE49-F238E27FC236}">
                <a16:creationId xmlns:a16="http://schemas.microsoft.com/office/drawing/2014/main" id="{68D063D2-17FA-4A92-B1D0-3705F4B09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747" y="449178"/>
            <a:ext cx="6280484" cy="628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2" name="Picture 6" descr="VÃ½sledek obrÃ¡zku pro ligamentum longitudinale anterius">
            <a:extLst>
              <a:ext uri="{FF2B5EF4-FFF2-40B4-BE49-F238E27FC236}">
                <a16:creationId xmlns:a16="http://schemas.microsoft.com/office/drawing/2014/main" id="{8830F870-8AA6-49BF-B6D4-E28C0F9FE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3367"/>
            <a:ext cx="5446295" cy="544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85033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VÃ½sledek obrÃ¡zku pro ligamentum longitudinale anterius">
            <a:extLst>
              <a:ext uri="{FF2B5EF4-FFF2-40B4-BE49-F238E27FC236}">
                <a16:creationId xmlns:a16="http://schemas.microsoft.com/office/drawing/2014/main" id="{13D0560F-1C66-4D87-AA02-DB26C95E6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211" y="27545"/>
            <a:ext cx="7459578" cy="680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9478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VÃ½sledek obrÃ¡zku pro ligamentum longitudinale anterius">
            <a:extLst>
              <a:ext uri="{FF2B5EF4-FFF2-40B4-BE49-F238E27FC236}">
                <a16:creationId xmlns:a16="http://schemas.microsoft.com/office/drawing/2014/main" id="{2A9BB022-6529-49C4-B9E0-BB3030415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693" y="0"/>
            <a:ext cx="54086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0009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VÃ½sledek obrÃ¡zku pro ligamentum longitudinale anterius">
            <a:extLst>
              <a:ext uri="{FF2B5EF4-FFF2-40B4-BE49-F238E27FC236}">
                <a16:creationId xmlns:a16="http://schemas.microsoft.com/office/drawing/2014/main" id="{3F4B8CC5-3B16-4C3C-84CF-42BD00960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587" y="0"/>
            <a:ext cx="9394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0777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21CF01A-F322-4A1A-842D-CB440B468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Vertebra</a:t>
            </a:r>
            <a:r>
              <a:rPr lang="cs-CZ" dirty="0"/>
              <a:t> (</a:t>
            </a:r>
            <a:r>
              <a:rPr lang="cs-CZ" dirty="0" err="1"/>
              <a:t>thoracica</a:t>
            </a:r>
            <a:r>
              <a:rPr lang="cs-CZ" dirty="0"/>
              <a:t>) + </a:t>
            </a:r>
            <a:r>
              <a:rPr lang="cs-CZ" dirty="0" err="1"/>
              <a:t>costa</a:t>
            </a:r>
            <a:r>
              <a:rPr lang="cs-CZ" dirty="0"/>
              <a:t> + sternum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DF714C23-73CE-43AF-9829-97FBE3F5FD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95662"/>
            <a:ext cx="3284621" cy="4922921"/>
          </a:xfrm>
        </p:spPr>
        <p:txBody>
          <a:bodyPr>
            <a:normAutofit lnSpcReduction="10000"/>
          </a:bodyPr>
          <a:lstStyle/>
          <a:p>
            <a:r>
              <a:rPr lang="cs-CZ" b="1" dirty="0"/>
              <a:t>DORZÁLNĚ:</a:t>
            </a:r>
          </a:p>
          <a:p>
            <a:r>
              <a:rPr lang="cs-CZ" dirty="0" err="1"/>
              <a:t>Articulatio</a:t>
            </a:r>
            <a:r>
              <a:rPr lang="cs-CZ" dirty="0"/>
              <a:t> </a:t>
            </a:r>
            <a:r>
              <a:rPr lang="cs-CZ" dirty="0" err="1"/>
              <a:t>costovertebrales</a:t>
            </a:r>
            <a:endParaRPr lang="cs-CZ" dirty="0"/>
          </a:p>
          <a:p>
            <a:pPr lvl="1"/>
            <a:r>
              <a:rPr lang="cs-CZ" dirty="0"/>
              <a:t>Art. </a:t>
            </a:r>
            <a:r>
              <a:rPr lang="cs-CZ" dirty="0" err="1"/>
              <a:t>capitis</a:t>
            </a:r>
            <a:r>
              <a:rPr lang="cs-CZ" dirty="0"/>
              <a:t> </a:t>
            </a:r>
            <a:r>
              <a:rPr lang="cs-CZ" dirty="0" err="1"/>
              <a:t>costae</a:t>
            </a:r>
            <a:endParaRPr lang="cs-CZ" dirty="0"/>
          </a:p>
          <a:p>
            <a:pPr lvl="1"/>
            <a:r>
              <a:rPr lang="cs-CZ" dirty="0"/>
              <a:t>Art. </a:t>
            </a:r>
            <a:r>
              <a:rPr lang="cs-CZ" dirty="0" err="1"/>
              <a:t>costotransversaria</a:t>
            </a:r>
            <a:endParaRPr lang="cs-CZ" dirty="0"/>
          </a:p>
          <a:p>
            <a:r>
              <a:rPr lang="cs-CZ" b="1" dirty="0"/>
              <a:t>VENTRÁLNĚ:</a:t>
            </a:r>
          </a:p>
          <a:p>
            <a:r>
              <a:rPr lang="cs-CZ" dirty="0" err="1"/>
              <a:t>Articulatio</a:t>
            </a:r>
            <a:r>
              <a:rPr lang="cs-CZ" dirty="0"/>
              <a:t> </a:t>
            </a:r>
            <a:r>
              <a:rPr lang="cs-CZ" dirty="0" err="1"/>
              <a:t>sternocostalis</a:t>
            </a:r>
            <a:endParaRPr lang="cs-CZ" dirty="0"/>
          </a:p>
          <a:p>
            <a:pPr lvl="1"/>
            <a:r>
              <a:rPr lang="cs-CZ" dirty="0"/>
              <a:t>Chrupavky 2.-7. žebra + zářezy sterna</a:t>
            </a:r>
          </a:p>
        </p:txBody>
      </p:sp>
      <p:pic>
        <p:nvPicPr>
          <p:cNvPr id="17410" name="Picture 2" descr="VÃ½sledek obrÃ¡zku pro vertebrae lumbales">
            <a:extLst>
              <a:ext uri="{FF2B5EF4-FFF2-40B4-BE49-F238E27FC236}">
                <a16:creationId xmlns:a16="http://schemas.microsoft.com/office/drawing/2014/main" id="{302D2D65-CF59-486C-A6C0-0CACAC725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300" y="1569954"/>
            <a:ext cx="7071105" cy="492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9308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0CF5A23D-0539-4476-944C-375769E9F5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0632" y="510776"/>
            <a:ext cx="5570621" cy="5836445"/>
          </a:xfrm>
        </p:spPr>
        <p:txBody>
          <a:bodyPr>
            <a:normAutofit/>
          </a:bodyPr>
          <a:lstStyle/>
          <a:p>
            <a:r>
              <a:rPr lang="cs-CZ" dirty="0"/>
              <a:t>VENTRÁLNĚ</a:t>
            </a:r>
          </a:p>
          <a:p>
            <a:r>
              <a:rPr lang="cs-CZ" dirty="0"/>
              <a:t>1. -10. žebro – </a:t>
            </a:r>
            <a:r>
              <a:rPr lang="cs-CZ" b="1" dirty="0"/>
              <a:t>synchondróza</a:t>
            </a:r>
            <a:r>
              <a:rPr lang="cs-CZ" dirty="0"/>
              <a:t> </a:t>
            </a:r>
            <a:r>
              <a:rPr lang="cs-CZ" sz="1800" dirty="0"/>
              <a:t>(</a:t>
            </a:r>
            <a:r>
              <a:rPr lang="cs-CZ" sz="1800" dirty="0" err="1"/>
              <a:t>costochondrales</a:t>
            </a:r>
            <a:r>
              <a:rPr lang="cs-CZ" sz="1800" dirty="0"/>
              <a:t>) </a:t>
            </a:r>
            <a:r>
              <a:rPr lang="cs-CZ" dirty="0"/>
              <a:t>(žebro + chrupavka, </a:t>
            </a:r>
            <a:r>
              <a:rPr lang="cs-CZ" i="1" dirty="0"/>
              <a:t>2.2</a:t>
            </a:r>
            <a:r>
              <a:rPr lang="cs-CZ" dirty="0"/>
              <a:t>)</a:t>
            </a:r>
          </a:p>
          <a:p>
            <a:r>
              <a:rPr lang="cs-CZ" dirty="0"/>
              <a:t>1. žebro + sternum – </a:t>
            </a:r>
            <a:r>
              <a:rPr lang="cs-CZ" b="1" dirty="0"/>
              <a:t>synchondróza</a:t>
            </a:r>
            <a:r>
              <a:rPr lang="cs-CZ" dirty="0"/>
              <a:t> </a:t>
            </a:r>
            <a:r>
              <a:rPr lang="cs-CZ" sz="1800" dirty="0"/>
              <a:t>(</a:t>
            </a:r>
            <a:r>
              <a:rPr lang="cs-CZ" sz="1800" dirty="0" err="1"/>
              <a:t>synch</a:t>
            </a:r>
            <a:r>
              <a:rPr lang="cs-CZ" sz="1800" dirty="0"/>
              <a:t>. </a:t>
            </a:r>
            <a:r>
              <a:rPr lang="cs-CZ" sz="1800" dirty="0" err="1"/>
              <a:t>costae</a:t>
            </a:r>
            <a:r>
              <a:rPr lang="cs-CZ" sz="1800" dirty="0"/>
              <a:t> </a:t>
            </a:r>
            <a:r>
              <a:rPr lang="cs-CZ" sz="1800" dirty="0" err="1"/>
              <a:t>primae</a:t>
            </a:r>
            <a:r>
              <a:rPr lang="cs-CZ" sz="1800" dirty="0"/>
              <a:t>)</a:t>
            </a:r>
            <a:r>
              <a:rPr lang="cs-CZ" dirty="0"/>
              <a:t> (</a:t>
            </a:r>
            <a:r>
              <a:rPr lang="cs-CZ" i="1" dirty="0"/>
              <a:t>2.1</a:t>
            </a:r>
            <a:r>
              <a:rPr lang="cs-CZ" dirty="0"/>
              <a:t>) </a:t>
            </a:r>
          </a:p>
          <a:p>
            <a:r>
              <a:rPr lang="cs-CZ" b="1" dirty="0" err="1"/>
              <a:t>Aticulatio</a:t>
            </a:r>
            <a:r>
              <a:rPr lang="cs-CZ" sz="1800" dirty="0"/>
              <a:t> (</a:t>
            </a:r>
            <a:r>
              <a:rPr lang="cs-CZ" sz="1800" dirty="0" err="1"/>
              <a:t>sternocostalis</a:t>
            </a:r>
            <a:r>
              <a:rPr lang="cs-CZ" sz="1800" dirty="0"/>
              <a:t>) </a:t>
            </a:r>
            <a:r>
              <a:rPr lang="cs-CZ" dirty="0"/>
              <a:t>– chrupavka + sternum (2.-7. žebro, </a:t>
            </a:r>
            <a:r>
              <a:rPr lang="cs-CZ" i="1" dirty="0"/>
              <a:t>6</a:t>
            </a:r>
            <a:r>
              <a:rPr lang="cs-CZ" dirty="0"/>
              <a:t>)</a:t>
            </a:r>
          </a:p>
          <a:p>
            <a:r>
              <a:rPr lang="cs-CZ" b="1" dirty="0" err="1"/>
              <a:t>Articulatio</a:t>
            </a:r>
            <a:r>
              <a:rPr lang="cs-CZ" dirty="0"/>
              <a:t> </a:t>
            </a:r>
            <a:r>
              <a:rPr lang="cs-CZ" sz="1800" dirty="0"/>
              <a:t>(</a:t>
            </a:r>
            <a:r>
              <a:rPr lang="cs-CZ" sz="1800" dirty="0" err="1"/>
              <a:t>interchondrales</a:t>
            </a:r>
            <a:r>
              <a:rPr lang="cs-CZ" sz="1800" dirty="0"/>
              <a:t>) </a:t>
            </a:r>
            <a:r>
              <a:rPr lang="cs-CZ" dirty="0"/>
              <a:t>– chrupavka + chrupavka (6.-9. žebro, </a:t>
            </a:r>
            <a:r>
              <a:rPr lang="cs-CZ" i="1" dirty="0"/>
              <a:t>7</a:t>
            </a:r>
            <a:r>
              <a:rPr lang="cs-CZ" dirty="0"/>
              <a:t>)</a:t>
            </a:r>
          </a:p>
          <a:p>
            <a:r>
              <a:rPr lang="cs-CZ" b="1" dirty="0" err="1"/>
              <a:t>Sympfýzy</a:t>
            </a:r>
            <a:r>
              <a:rPr lang="cs-CZ" dirty="0"/>
              <a:t> – sternum (</a:t>
            </a:r>
            <a:r>
              <a:rPr lang="cs-CZ" i="1" dirty="0"/>
              <a:t>3.1, 3.2)</a:t>
            </a:r>
          </a:p>
          <a:p>
            <a:pPr lvl="1"/>
            <a:r>
              <a:rPr lang="cs-CZ" sz="1800" i="1" dirty="0" err="1"/>
              <a:t>Symphysis</a:t>
            </a:r>
            <a:r>
              <a:rPr lang="cs-CZ" sz="1800" i="1" dirty="0"/>
              <a:t> </a:t>
            </a:r>
            <a:r>
              <a:rPr lang="cs-CZ" sz="1800" i="1" dirty="0" err="1"/>
              <a:t>manumbriosternalis</a:t>
            </a:r>
            <a:r>
              <a:rPr lang="cs-CZ" sz="1800" i="1" dirty="0"/>
              <a:t> + </a:t>
            </a:r>
            <a:r>
              <a:rPr lang="cs-CZ" sz="1800" i="1" dirty="0" err="1"/>
              <a:t>xiphosternalis</a:t>
            </a:r>
            <a:endParaRPr lang="cs-CZ" sz="1800" dirty="0"/>
          </a:p>
          <a:p>
            <a:endParaRPr lang="cs-CZ" dirty="0"/>
          </a:p>
          <a:p>
            <a:endParaRPr lang="cs-CZ" dirty="0"/>
          </a:p>
        </p:txBody>
      </p:sp>
      <p:pic>
        <p:nvPicPr>
          <p:cNvPr id="10" name="Zástupný symbol pro obsah 9">
            <a:extLst>
              <a:ext uri="{FF2B5EF4-FFF2-40B4-BE49-F238E27FC236}">
                <a16:creationId xmlns:a16="http://schemas.microsoft.com/office/drawing/2014/main" id="{A3A2BF26-7B1E-4EFF-B2BD-B100A12B88D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40518"/>
            <a:ext cx="6090762" cy="6176963"/>
          </a:xfrm>
        </p:spPr>
      </p:pic>
    </p:spTree>
    <p:extLst>
      <p:ext uri="{BB962C8B-B14F-4D97-AF65-F5344CB8AC3E}">
        <p14:creationId xmlns:p14="http://schemas.microsoft.com/office/powerpoint/2010/main" val="28711031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EA9B37B-2834-485B-8A6D-155019AB2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Kraniovertebrální</a:t>
            </a:r>
            <a:r>
              <a:rPr lang="cs-CZ" dirty="0"/>
              <a:t> spojení a meziobratlové klouby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0A5D9DD2-042F-40F1-9967-C0D35B0BB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2400" b="1" dirty="0" err="1"/>
              <a:t>Articulatio</a:t>
            </a:r>
            <a:r>
              <a:rPr lang="cs-CZ" sz="2400" b="1" dirty="0"/>
              <a:t> </a:t>
            </a:r>
            <a:r>
              <a:rPr lang="cs-CZ" sz="2400" b="1" dirty="0" err="1"/>
              <a:t>atlantooccipitalis</a:t>
            </a:r>
            <a:endParaRPr lang="cs-CZ" sz="2400" b="1" dirty="0"/>
          </a:p>
          <a:p>
            <a:pPr lvl="1"/>
            <a:r>
              <a:rPr lang="cs-CZ" sz="2000" dirty="0"/>
              <a:t>Týlní kost (hlavice) + atlas (jamka)</a:t>
            </a:r>
          </a:p>
          <a:p>
            <a:pPr lvl="1"/>
            <a:r>
              <a:rPr lang="cs-CZ" sz="2000" dirty="0"/>
              <a:t>Párový elipsovitý kloub </a:t>
            </a:r>
          </a:p>
          <a:p>
            <a:pPr lvl="1"/>
            <a:r>
              <a:rPr lang="cs-CZ" sz="2000" dirty="0"/>
              <a:t>Umožňuje předozadní kývavé pohyby a drobné pohyby do stran</a:t>
            </a:r>
          </a:p>
          <a:p>
            <a:r>
              <a:rPr lang="cs-CZ" sz="2400" b="1" dirty="0"/>
              <a:t>Kloub mezi atlasem + </a:t>
            </a:r>
            <a:r>
              <a:rPr lang="cs-CZ" sz="2400" b="1" dirty="0" err="1"/>
              <a:t>dens</a:t>
            </a:r>
            <a:r>
              <a:rPr lang="cs-CZ" sz="2400" b="1" dirty="0"/>
              <a:t> axis - mediánní</a:t>
            </a:r>
          </a:p>
          <a:p>
            <a:pPr lvl="1"/>
            <a:r>
              <a:rPr lang="cs-CZ" sz="2000" dirty="0"/>
              <a:t>Jednoduchý kolový kloub!</a:t>
            </a:r>
          </a:p>
          <a:p>
            <a:pPr lvl="1"/>
            <a:r>
              <a:rPr lang="cs-CZ" sz="2000" i="1" dirty="0" err="1"/>
              <a:t>Ligamentum</a:t>
            </a:r>
            <a:r>
              <a:rPr lang="cs-CZ" sz="2000" i="1" dirty="0"/>
              <a:t> </a:t>
            </a:r>
            <a:r>
              <a:rPr lang="cs-CZ" sz="2000" i="1" dirty="0" err="1"/>
              <a:t>transversum</a:t>
            </a:r>
            <a:r>
              <a:rPr lang="cs-CZ" sz="2000" i="1" dirty="0"/>
              <a:t> </a:t>
            </a:r>
            <a:r>
              <a:rPr lang="cs-CZ" sz="2000" i="1" dirty="0" err="1"/>
              <a:t>atlantis</a:t>
            </a:r>
            <a:endParaRPr lang="cs-CZ" sz="2000" i="1" dirty="0"/>
          </a:p>
          <a:p>
            <a:pPr lvl="1"/>
            <a:r>
              <a:rPr lang="cs-CZ" sz="2000" dirty="0"/>
              <a:t>Rotační pohyby lebky – otočení atlasu kolem </a:t>
            </a:r>
            <a:r>
              <a:rPr lang="cs-CZ" sz="2000" dirty="0" err="1"/>
              <a:t>dens</a:t>
            </a:r>
            <a:r>
              <a:rPr lang="cs-CZ" sz="2000" dirty="0"/>
              <a:t> o 30 ° na každou stranu</a:t>
            </a:r>
          </a:p>
          <a:p>
            <a:r>
              <a:rPr lang="cs-CZ" sz="2400" b="1" dirty="0"/>
              <a:t>Kloub mezi atlas + axis – laterální (2x)</a:t>
            </a:r>
          </a:p>
          <a:p>
            <a:pPr lvl="1"/>
            <a:r>
              <a:rPr lang="cs-CZ" sz="2000" dirty="0"/>
              <a:t>Jednoduchý, plochý, párový</a:t>
            </a:r>
          </a:p>
          <a:p>
            <a:pPr lvl="1"/>
            <a:r>
              <a:rPr lang="cs-CZ" sz="2000" dirty="0"/>
              <a:t>Drobné pohyby ve všech 3 rovinách</a:t>
            </a:r>
          </a:p>
          <a:p>
            <a:pPr lvl="1"/>
            <a:endParaRPr lang="cs-CZ" sz="2000" dirty="0"/>
          </a:p>
        </p:txBody>
      </p:sp>
    </p:spTree>
    <p:extLst>
      <p:ext uri="{BB962C8B-B14F-4D97-AF65-F5344CB8AC3E}">
        <p14:creationId xmlns:p14="http://schemas.microsoft.com/office/powerpoint/2010/main" val="37364109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ýsledek obrázku pro articulatio atlantooccipitalis kenhub">
            <a:extLst>
              <a:ext uri="{FF2B5EF4-FFF2-40B4-BE49-F238E27FC236}">
                <a16:creationId xmlns:a16="http://schemas.microsoft.com/office/drawing/2014/main" id="{E9CB3D26-AE74-484D-8EFE-B7EE77FA5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6" y="-1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EE6B6363-E7A7-47D1-B2F5-FDD392DDCDE8}"/>
              </a:ext>
            </a:extLst>
          </p:cNvPr>
          <p:cNvSpPr txBox="1"/>
          <p:nvPr/>
        </p:nvSpPr>
        <p:spPr>
          <a:xfrm>
            <a:off x="6721312" y="697584"/>
            <a:ext cx="4550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400" dirty="0"/>
              <a:t>ARTICULATIO ATLANTOOCCIPITALIS</a:t>
            </a:r>
          </a:p>
        </p:txBody>
      </p:sp>
    </p:spTree>
    <p:extLst>
      <p:ext uri="{BB962C8B-B14F-4D97-AF65-F5344CB8AC3E}">
        <p14:creationId xmlns:p14="http://schemas.microsoft.com/office/powerpoint/2010/main" val="2581307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3D963834-4EF4-4100-95E4-1A6BB0BD40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896" y="413721"/>
            <a:ext cx="7400207" cy="6030557"/>
          </a:xfrm>
        </p:spPr>
      </p:pic>
    </p:spTree>
    <p:extLst>
      <p:ext uri="{BB962C8B-B14F-4D97-AF65-F5344CB8AC3E}">
        <p14:creationId xmlns:p14="http://schemas.microsoft.com/office/powerpoint/2010/main" val="7613929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VÃ½sledek obrÃ¡zku pro articulatio atlantoaxialis mediana">
            <a:extLst>
              <a:ext uri="{FF2B5EF4-FFF2-40B4-BE49-F238E27FC236}">
                <a16:creationId xmlns:a16="http://schemas.microsoft.com/office/drawing/2014/main" id="{FB19B6B0-691F-4A4B-B325-C2430D57F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16" y="1253765"/>
            <a:ext cx="7536432" cy="443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DA28AF72-4D06-4561-A10A-5155BDF69A45}"/>
              </a:ext>
            </a:extLst>
          </p:cNvPr>
          <p:cNvSpPr txBox="1"/>
          <p:nvPr/>
        </p:nvSpPr>
        <p:spPr>
          <a:xfrm>
            <a:off x="8663233" y="433633"/>
            <a:ext cx="25452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/>
              <a:t>ARTICULATIO ATLANTOAXIALIS MEDIANA</a:t>
            </a:r>
          </a:p>
          <a:p>
            <a:endParaRPr lang="cs-CZ" sz="2400" dirty="0"/>
          </a:p>
          <a:p>
            <a:r>
              <a:rPr lang="cs-CZ" sz="2400" dirty="0" err="1"/>
              <a:t>Ligamentum</a:t>
            </a:r>
            <a:r>
              <a:rPr lang="cs-CZ" sz="2400" dirty="0"/>
              <a:t> </a:t>
            </a:r>
            <a:r>
              <a:rPr lang="cs-CZ" sz="2400" dirty="0" err="1"/>
              <a:t>transversum</a:t>
            </a:r>
            <a:r>
              <a:rPr lang="cs-CZ" sz="2400" dirty="0"/>
              <a:t> </a:t>
            </a:r>
            <a:r>
              <a:rPr lang="cs-CZ" sz="2400" dirty="0" err="1"/>
              <a:t>atlantis</a:t>
            </a:r>
            <a:r>
              <a:rPr lang="cs-CZ" sz="2400" dirty="0"/>
              <a:t> (zeleně)</a:t>
            </a:r>
          </a:p>
        </p:txBody>
      </p:sp>
      <p:pic>
        <p:nvPicPr>
          <p:cNvPr id="3074" name="Picture 2" descr="Výsledek obrázku pro ligamentum transversum atlantis kenhub">
            <a:extLst>
              <a:ext uri="{FF2B5EF4-FFF2-40B4-BE49-F238E27FC236}">
                <a16:creationId xmlns:a16="http://schemas.microsoft.com/office/drawing/2014/main" id="{D033AAB2-1A23-4D79-B280-7B161AA42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979" y="3111289"/>
            <a:ext cx="3700021" cy="370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714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VÃ½sledek obrÃ¡zku pro articulatio atlantoaxialis lateralis">
            <a:extLst>
              <a:ext uri="{FF2B5EF4-FFF2-40B4-BE49-F238E27FC236}">
                <a16:creationId xmlns:a16="http://schemas.microsoft.com/office/drawing/2014/main" id="{BF61E403-1667-4609-8EDF-99AE461AC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62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254F26B1-3952-44D8-BA90-8DB7BC7189DE}"/>
              </a:ext>
            </a:extLst>
          </p:cNvPr>
          <p:cNvSpPr txBox="1"/>
          <p:nvPr/>
        </p:nvSpPr>
        <p:spPr>
          <a:xfrm>
            <a:off x="7954900" y="505573"/>
            <a:ext cx="2677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/>
              <a:t>ARTICULATIO ATLANTOAXIALIS LATERALIS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BB55E62B-9352-4451-A889-E041057E7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137" y="2539145"/>
            <a:ext cx="4435224" cy="406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7793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CBC9BB9-F799-477F-AC03-4E520F67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Pohyby na páteři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0998CF89-B3DE-45DA-839A-504A6684A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/>
              <a:t>ANTEFLEXE</a:t>
            </a:r>
          </a:p>
          <a:p>
            <a:pPr lvl="1"/>
            <a:r>
              <a:rPr lang="cs-CZ" dirty="0"/>
              <a:t>nejvíc C-páteř (až 50°)</a:t>
            </a:r>
          </a:p>
          <a:p>
            <a:pPr lvl="1"/>
            <a:r>
              <a:rPr lang="cs-CZ" dirty="0"/>
              <a:t>T-páteř – minimální – fixace žebry!</a:t>
            </a:r>
          </a:p>
          <a:p>
            <a:r>
              <a:rPr lang="cs-CZ" dirty="0"/>
              <a:t>RETROFLEXE</a:t>
            </a:r>
          </a:p>
          <a:p>
            <a:pPr lvl="1"/>
            <a:r>
              <a:rPr lang="cs-CZ" dirty="0"/>
              <a:t>Nejvíc L-páteř (až 90°)</a:t>
            </a:r>
          </a:p>
          <a:p>
            <a:r>
              <a:rPr lang="cs-CZ" dirty="0"/>
              <a:t>LATEROFLEXE</a:t>
            </a:r>
          </a:p>
          <a:p>
            <a:pPr lvl="1"/>
            <a:r>
              <a:rPr lang="cs-CZ" dirty="0"/>
              <a:t>Nejvíc C-páteř (až 45°)</a:t>
            </a:r>
          </a:p>
          <a:p>
            <a:r>
              <a:rPr lang="cs-CZ" dirty="0"/>
              <a:t>TORZE</a:t>
            </a:r>
          </a:p>
          <a:p>
            <a:pPr lvl="1"/>
            <a:r>
              <a:rPr lang="cs-CZ" dirty="0"/>
              <a:t>Nejvíc C-páteř (až 70° - z toho 30° </a:t>
            </a:r>
            <a:r>
              <a:rPr lang="cs-CZ" dirty="0" err="1"/>
              <a:t>atlantoaxiální</a:t>
            </a:r>
            <a:r>
              <a:rPr lang="cs-CZ" dirty="0"/>
              <a:t> klouby)</a:t>
            </a:r>
          </a:p>
          <a:p>
            <a:r>
              <a:rPr lang="cs-CZ" dirty="0">
                <a:hlinkClick r:id="rId2"/>
              </a:rPr>
              <a:t>https://www.youtube.com/watch?v=NfFzdBC5Jz4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30493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8EE091B-FF7B-446F-9565-971F4BF1A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Artróza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769B77E-BD4B-42EE-B789-B359D39DB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55105" cy="4351338"/>
          </a:xfrm>
        </p:spPr>
        <p:txBody>
          <a:bodyPr/>
          <a:lstStyle/>
          <a:p>
            <a:r>
              <a:rPr lang="cs-CZ" dirty="0"/>
              <a:t>Degenerace kloubů – u páteře konkrétně </a:t>
            </a:r>
            <a:r>
              <a:rPr lang="cs-CZ" dirty="0" err="1"/>
              <a:t>spondylóza</a:t>
            </a:r>
            <a:endParaRPr lang="cs-CZ" dirty="0"/>
          </a:p>
          <a:p>
            <a:r>
              <a:rPr lang="cs-CZ" dirty="0"/>
              <a:t>Dochází ke ztrátě tekutiny z intervertebrálního disku – ztráta elasticity + snížení disků</a:t>
            </a:r>
          </a:p>
          <a:p>
            <a:pPr lvl="1"/>
            <a:r>
              <a:rPr lang="cs-CZ" dirty="0"/>
              <a:t>Dojde k relativnímu prodloužení okolních vazů – vzniká nestabilita</a:t>
            </a:r>
          </a:p>
          <a:p>
            <a:pPr lvl="1"/>
            <a:r>
              <a:rPr lang="cs-CZ" dirty="0"/>
              <a:t>Vznikají kostí výrůstky = osteofyty (pokus organismu o stabilizaci)</a:t>
            </a:r>
          </a:p>
        </p:txBody>
      </p:sp>
      <p:pic>
        <p:nvPicPr>
          <p:cNvPr id="40962" name="Picture 2" descr="VÃ½sledek obrÃ¡zku pro osteofyty">
            <a:extLst>
              <a:ext uri="{FF2B5EF4-FFF2-40B4-BE49-F238E27FC236}">
                <a16:creationId xmlns:a16="http://schemas.microsoft.com/office/drawing/2014/main" id="{F8620528-E67B-4C92-AD5D-6358FC4BA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702" y="416927"/>
            <a:ext cx="4556961" cy="607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6068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2EB65C3-C592-4748-B525-F85CC05B2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Výhřez ploténky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F852941E-5F10-499C-9B38-EB12B5667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cs-CZ" dirty="0"/>
              <a:t>Nejdříve bolest v zádech – během dnů/týdnů přechází v bolest propagující se do 1 či obou končetin (propagace záleží na místě vyhřeznutí)</a:t>
            </a:r>
          </a:p>
          <a:p>
            <a:r>
              <a:rPr lang="cs-CZ" dirty="0"/>
              <a:t>Vyhřeznutí v místě segmentu L5 – vyzařování po laterální straně stehna a lýtka</a:t>
            </a:r>
          </a:p>
          <a:p>
            <a:pPr lvl="1"/>
            <a:r>
              <a:rPr lang="cs-CZ" dirty="0"/>
              <a:t>Až porucha dorzální flexe (stoj na patu)</a:t>
            </a:r>
          </a:p>
          <a:p>
            <a:r>
              <a:rPr lang="cs-CZ" dirty="0"/>
              <a:t>Vyhřeznutí v místě segmentu S1 – vyzařování po zadní straně hýždě, stehna, lýtka až na plantu a malík</a:t>
            </a:r>
          </a:p>
          <a:p>
            <a:pPr lvl="1"/>
            <a:r>
              <a:rPr lang="cs-CZ" dirty="0"/>
              <a:t>Při progresi může mít pacient až motorické oslabení plantární flexe (nedokáže se tak snadno postavit na špičku)</a:t>
            </a:r>
          </a:p>
          <a:p>
            <a:r>
              <a:rPr lang="cs-CZ" dirty="0"/>
              <a:t>Vyhřeznutí v místě segmentu L4 – projekce na vnitřní stranu stehna a bérce</a:t>
            </a:r>
          </a:p>
          <a:p>
            <a:pPr lvl="1"/>
            <a:r>
              <a:rPr lang="cs-CZ" dirty="0"/>
              <a:t>Oslabení extenze v kolenním kloubu (př. Chůze do schodů)</a:t>
            </a:r>
          </a:p>
          <a:p>
            <a:r>
              <a:rPr lang="cs-CZ" dirty="0"/>
              <a:t>Pacient se snaží vyvarovat prudkých pohybů, zhoršení je při kýchání, smrkání či při tlaku při stolici</a:t>
            </a:r>
          </a:p>
        </p:txBody>
      </p:sp>
    </p:spTree>
    <p:extLst>
      <p:ext uri="{BB962C8B-B14F-4D97-AF65-F5344CB8AC3E}">
        <p14:creationId xmlns:p14="http://schemas.microsoft.com/office/powerpoint/2010/main" val="38400910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SouvisejÃ­cÃ­ obrÃ¡zek">
            <a:extLst>
              <a:ext uri="{FF2B5EF4-FFF2-40B4-BE49-F238E27FC236}">
                <a16:creationId xmlns:a16="http://schemas.microsoft.com/office/drawing/2014/main" id="{81247666-86CF-4DBF-88EC-0AAD030F9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33" y="439903"/>
            <a:ext cx="4270136" cy="597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08" name="Picture 4" descr="VÃ½sledek obrÃ¡zku pro vyhÅezlÃ¡ plotÃ©nka">
            <a:extLst>
              <a:ext uri="{FF2B5EF4-FFF2-40B4-BE49-F238E27FC236}">
                <a16:creationId xmlns:a16="http://schemas.microsoft.com/office/drawing/2014/main" id="{3476B6FF-9814-4A64-973E-02DFD8FEE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584" y="268078"/>
            <a:ext cx="3951152" cy="632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767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ouvisejÃ­cÃ­ obrÃ¡zek">
            <a:extLst>
              <a:ext uri="{FF2B5EF4-FFF2-40B4-BE49-F238E27FC236}">
                <a16:creationId xmlns:a16="http://schemas.microsoft.com/office/drawing/2014/main" id="{69656BE7-D8CA-4670-AA3E-3E6A09D1D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03" y="1238935"/>
            <a:ext cx="5363423" cy="438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ouvisejÃ­cÃ­ obrÃ¡zek">
            <a:extLst>
              <a:ext uri="{FF2B5EF4-FFF2-40B4-BE49-F238E27FC236}">
                <a16:creationId xmlns:a16="http://schemas.microsoft.com/office/drawing/2014/main" id="{626A1124-6D70-4C1C-88C8-2B7644434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66214"/>
            <a:ext cx="5248275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854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8D42F3E-B7D5-46AC-9663-C10268CDB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Atlas (C1)</a:t>
            </a:r>
          </a:p>
        </p:txBody>
      </p:sp>
      <p:pic>
        <p:nvPicPr>
          <p:cNvPr id="5122" name="Picture 2" descr="VÃ½sledek obrÃ¡zku pro vertebra cervicalis">
            <a:extLst>
              <a:ext uri="{FF2B5EF4-FFF2-40B4-BE49-F238E27FC236}">
                <a16:creationId xmlns:a16="http://schemas.microsoft.com/office/drawing/2014/main" id="{DEA54D8A-CA8B-4792-88A5-A0008076399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790" y="1953231"/>
            <a:ext cx="5953011" cy="355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1DA5A522-4F20-4E49-9C8C-3EA438829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99411"/>
            <a:ext cx="5181600" cy="4861510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cs-CZ" dirty="0" err="1"/>
              <a:t>Tuberculum</a:t>
            </a:r>
            <a:r>
              <a:rPr lang="cs-CZ" dirty="0"/>
              <a:t> </a:t>
            </a:r>
            <a:r>
              <a:rPr lang="cs-CZ" dirty="0" err="1"/>
              <a:t>posterius</a:t>
            </a:r>
            <a:endParaRPr lang="cs-CZ" dirty="0"/>
          </a:p>
          <a:p>
            <a:pPr marL="514350" indent="-514350">
              <a:buAutoNum type="arabicPeriod"/>
            </a:pPr>
            <a:r>
              <a:rPr lang="cs-CZ" b="1" dirty="0" err="1"/>
              <a:t>Sulcus</a:t>
            </a:r>
            <a:r>
              <a:rPr lang="cs-CZ" b="1" dirty="0"/>
              <a:t> </a:t>
            </a:r>
            <a:r>
              <a:rPr lang="cs-CZ" b="1" dirty="0" err="1"/>
              <a:t>arteriae</a:t>
            </a:r>
            <a:r>
              <a:rPr lang="cs-CZ" b="1" dirty="0"/>
              <a:t> </a:t>
            </a:r>
            <a:r>
              <a:rPr lang="cs-CZ" b="1" dirty="0" err="1"/>
              <a:t>vertebralis</a:t>
            </a:r>
            <a:endParaRPr lang="cs-CZ" b="1" dirty="0"/>
          </a:p>
          <a:p>
            <a:pPr marL="514350" indent="-514350">
              <a:buAutoNum type="arabicPeriod"/>
            </a:pPr>
            <a:r>
              <a:rPr lang="cs-CZ" b="1" dirty="0" err="1"/>
              <a:t>Processus</a:t>
            </a:r>
            <a:r>
              <a:rPr lang="cs-CZ" b="1" dirty="0"/>
              <a:t> </a:t>
            </a:r>
            <a:r>
              <a:rPr lang="cs-CZ" b="1" dirty="0" err="1"/>
              <a:t>transversus</a:t>
            </a:r>
            <a:endParaRPr lang="cs-CZ" b="1" dirty="0"/>
          </a:p>
          <a:p>
            <a:pPr marL="514350" indent="-514350">
              <a:buAutoNum type="arabicPeriod"/>
            </a:pPr>
            <a:r>
              <a:rPr lang="cs-CZ" dirty="0"/>
              <a:t>Facies </a:t>
            </a:r>
            <a:r>
              <a:rPr lang="cs-CZ" dirty="0" err="1"/>
              <a:t>articularis</a:t>
            </a:r>
            <a:r>
              <a:rPr lang="cs-CZ" dirty="0"/>
              <a:t> superior</a:t>
            </a:r>
          </a:p>
          <a:p>
            <a:pPr marL="514350" indent="-514350">
              <a:buAutoNum type="arabicPeriod"/>
            </a:pPr>
            <a:r>
              <a:rPr lang="cs-CZ" dirty="0" err="1"/>
              <a:t>Tuberculum</a:t>
            </a:r>
            <a:r>
              <a:rPr lang="cs-CZ" dirty="0"/>
              <a:t> </a:t>
            </a:r>
            <a:r>
              <a:rPr lang="cs-CZ" dirty="0" err="1"/>
              <a:t>anterius</a:t>
            </a:r>
            <a:endParaRPr lang="cs-CZ" dirty="0"/>
          </a:p>
          <a:p>
            <a:pPr marL="514350" indent="-514350">
              <a:buAutoNum type="arabicPeriod"/>
            </a:pPr>
            <a:r>
              <a:rPr lang="cs-CZ" b="1" dirty="0" err="1"/>
              <a:t>Arcus</a:t>
            </a:r>
            <a:r>
              <a:rPr lang="cs-CZ" b="1" dirty="0"/>
              <a:t> anterior </a:t>
            </a:r>
            <a:r>
              <a:rPr lang="cs-CZ" b="1" dirty="0" err="1"/>
              <a:t>atlantis</a:t>
            </a:r>
            <a:endParaRPr lang="cs-CZ" b="1" dirty="0"/>
          </a:p>
          <a:p>
            <a:pPr marL="514350" indent="-514350">
              <a:buAutoNum type="arabicPeriod"/>
            </a:pPr>
            <a:r>
              <a:rPr lang="cs-CZ" b="1" dirty="0"/>
              <a:t>Fovea </a:t>
            </a:r>
            <a:r>
              <a:rPr lang="cs-CZ" b="1" dirty="0" err="1"/>
              <a:t>dentis</a:t>
            </a:r>
            <a:endParaRPr lang="cs-CZ" b="1" dirty="0"/>
          </a:p>
          <a:p>
            <a:pPr marL="514350" indent="-514350">
              <a:buAutoNum type="arabicPeriod"/>
            </a:pPr>
            <a:r>
              <a:rPr lang="cs-CZ" b="1" dirty="0" err="1"/>
              <a:t>Foramen</a:t>
            </a:r>
            <a:r>
              <a:rPr lang="cs-CZ" b="1" dirty="0"/>
              <a:t> </a:t>
            </a:r>
            <a:r>
              <a:rPr lang="cs-CZ" b="1" dirty="0" err="1"/>
              <a:t>transversarium</a:t>
            </a:r>
            <a:endParaRPr lang="cs-CZ" b="1" dirty="0"/>
          </a:p>
          <a:p>
            <a:pPr marL="514350" indent="-514350">
              <a:buAutoNum type="arabicPeriod"/>
            </a:pPr>
            <a:r>
              <a:rPr lang="cs-CZ" dirty="0" err="1"/>
              <a:t>Massa</a:t>
            </a:r>
            <a:r>
              <a:rPr lang="cs-CZ" dirty="0"/>
              <a:t> </a:t>
            </a:r>
            <a:r>
              <a:rPr lang="cs-CZ" dirty="0" err="1"/>
              <a:t>lateralis</a:t>
            </a:r>
            <a:endParaRPr lang="cs-CZ" dirty="0"/>
          </a:p>
          <a:p>
            <a:pPr marL="514350" indent="-514350">
              <a:buAutoNum type="arabicPeriod"/>
            </a:pPr>
            <a:r>
              <a:rPr lang="cs-CZ" b="1" dirty="0" err="1"/>
              <a:t>Arcus</a:t>
            </a:r>
            <a:r>
              <a:rPr lang="cs-CZ" b="1" dirty="0"/>
              <a:t> posterior </a:t>
            </a:r>
            <a:r>
              <a:rPr lang="cs-CZ" b="1" dirty="0" err="1"/>
              <a:t>atlantis</a:t>
            </a:r>
            <a:endParaRPr lang="cs-CZ" b="1" dirty="0"/>
          </a:p>
        </p:txBody>
      </p:sp>
    </p:spTree>
    <p:extLst>
      <p:ext uri="{BB962C8B-B14F-4D97-AF65-F5344CB8AC3E}">
        <p14:creationId xmlns:p14="http://schemas.microsoft.com/office/powerpoint/2010/main" val="424876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A8ED034-7626-4E20-A51B-0AF57080E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680411" cy="1325563"/>
          </a:xfrm>
        </p:spPr>
        <p:txBody>
          <a:bodyPr/>
          <a:lstStyle/>
          <a:p>
            <a:r>
              <a:rPr lang="cs-CZ" dirty="0"/>
              <a:t>Atlas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2A32975-C698-4B2F-9E1A-992FE036D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1126" cy="1603375"/>
          </a:xfrm>
        </p:spPr>
        <p:txBody>
          <a:bodyPr/>
          <a:lstStyle/>
          <a:p>
            <a:r>
              <a:rPr lang="cs-CZ" dirty="0"/>
              <a:t>Spodní obrázek</a:t>
            </a:r>
          </a:p>
          <a:p>
            <a:pPr marL="0" indent="0">
              <a:buNone/>
            </a:pPr>
            <a:r>
              <a:rPr lang="cs-CZ" dirty="0"/>
              <a:t>10. Facies </a:t>
            </a:r>
            <a:r>
              <a:rPr lang="cs-CZ" dirty="0" err="1"/>
              <a:t>articularis</a:t>
            </a:r>
            <a:r>
              <a:rPr lang="cs-CZ" dirty="0"/>
              <a:t> inferior – kruhový, plochý tvar!</a:t>
            </a:r>
          </a:p>
        </p:txBody>
      </p:sp>
      <p:pic>
        <p:nvPicPr>
          <p:cNvPr id="4" name="Picture 4" descr="VÃ½sledek obrÃ¡zku pro vertebra cervicalis">
            <a:extLst>
              <a:ext uri="{FF2B5EF4-FFF2-40B4-BE49-F238E27FC236}">
                <a16:creationId xmlns:a16="http://schemas.microsoft.com/office/drawing/2014/main" id="{BAEA74DA-8322-4802-BCC6-278487286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634" y="269068"/>
            <a:ext cx="5437020" cy="631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232473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F3AE227E10F254295995A7F9D6BC99A" ma:contentTypeVersion="3" ma:contentTypeDescription="Vytvoří nový dokument" ma:contentTypeScope="" ma:versionID="5ec71aaa49b3f48af22a1190cde4ea0a">
  <xsd:schema xmlns:xsd="http://www.w3.org/2001/XMLSchema" xmlns:xs="http://www.w3.org/2001/XMLSchema" xmlns:p="http://schemas.microsoft.com/office/2006/metadata/properties" xmlns:ns2="c57a3d2b-9a6c-4e7a-8c37-cec02f2514f4" targetNamespace="http://schemas.microsoft.com/office/2006/metadata/properties" ma:root="true" ma:fieldsID="65259d6e0205cf94caa51eed89aa1fda" ns2:_="">
    <xsd:import namespace="c57a3d2b-9a6c-4e7a-8c37-cec02f2514f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7a3d2b-9a6c-4e7a-8c37-cec02f2514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08A046B-D3C9-4378-B290-62EA1FAB19F8}"/>
</file>

<file path=customXml/itemProps2.xml><?xml version="1.0" encoding="utf-8"?>
<ds:datastoreItem xmlns:ds="http://schemas.openxmlformats.org/officeDocument/2006/customXml" ds:itemID="{D756733D-85FA-4E92-ADD8-36542C8A9887}"/>
</file>

<file path=customXml/itemProps3.xml><?xml version="1.0" encoding="utf-8"?>
<ds:datastoreItem xmlns:ds="http://schemas.openxmlformats.org/officeDocument/2006/customXml" ds:itemID="{23538242-841A-4DAF-AF9C-EBCD2E9893CB}"/>
</file>

<file path=docProps/app.xml><?xml version="1.0" encoding="utf-8"?>
<Properties xmlns="http://schemas.openxmlformats.org/officeDocument/2006/extended-properties" xmlns:vt="http://schemas.openxmlformats.org/officeDocument/2006/docPropsVTypes">
  <TotalTime>3992</TotalTime>
  <Words>887</Words>
  <Application>Microsoft Office PowerPoint</Application>
  <PresentationFormat>Širokoúhlá obrazovka</PresentationFormat>
  <Paragraphs>157</Paragraphs>
  <Slides>65</Slides>
  <Notes>4</Notes>
  <HiddenSlides>3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65</vt:i4>
      </vt:variant>
    </vt:vector>
  </HeadingPairs>
  <TitlesOfParts>
    <vt:vector size="69" baseType="lpstr">
      <vt:lpstr>Arial</vt:lpstr>
      <vt:lpstr>Calibri</vt:lpstr>
      <vt:lpstr>Calibri Light</vt:lpstr>
      <vt:lpstr>Motiv Office</vt:lpstr>
      <vt:lpstr>OSOVÝ SKELET</vt:lpstr>
      <vt:lpstr>Osový skelet</vt:lpstr>
      <vt:lpstr>Prezentace aplikace PowerPoint</vt:lpstr>
      <vt:lpstr>Vertebrae cervicales </vt:lpstr>
      <vt:lpstr>Atlas (C1), axis (C2)</vt:lpstr>
      <vt:lpstr>Prezentace aplikace PowerPoint</vt:lpstr>
      <vt:lpstr>Prezentace aplikace PowerPoint</vt:lpstr>
      <vt:lpstr>Atlas (C1)</vt:lpstr>
      <vt:lpstr>Atlas</vt:lpstr>
      <vt:lpstr>Axis</vt:lpstr>
      <vt:lpstr>Prezentace aplikace PowerPoint</vt:lpstr>
      <vt:lpstr>Axis </vt:lpstr>
      <vt:lpstr>Vertebrae thoracicae</vt:lpstr>
      <vt:lpstr>Prezentace aplikace PowerPoint</vt:lpstr>
      <vt:lpstr>Prezentace aplikace PowerPoint</vt:lpstr>
      <vt:lpstr>Prezentace aplikace PowerPoint</vt:lpstr>
      <vt:lpstr>Prezentace aplikace PowerPoint</vt:lpstr>
      <vt:lpstr>Vertebrae lumbales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Os sacrum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Os coccygis</vt:lpstr>
      <vt:lpstr>Páteř jako celek</vt:lpstr>
      <vt:lpstr>Prezentace aplikace PowerPoint</vt:lpstr>
      <vt:lpstr>Prezentace aplikace PowerPoint</vt:lpstr>
      <vt:lpstr>Prezentace aplikace PowerPoint</vt:lpstr>
      <vt:lpstr>Sternum - mezi jednotlivými částmi =symfýza (ještě v dospělosti)</vt:lpstr>
      <vt:lpstr>Prezentace aplikace PowerPoint</vt:lpstr>
      <vt:lpstr>Costae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Spojení na páteři</vt:lpstr>
      <vt:lpstr>Prezentace aplikace PowerPoint</vt:lpstr>
      <vt:lpstr>Zatížení disků</vt:lpstr>
      <vt:lpstr>Spojení na páteři II</vt:lpstr>
      <vt:lpstr>Prezentace aplikace PowerPoint</vt:lpstr>
      <vt:lpstr>Prezentace aplikace PowerPoint</vt:lpstr>
      <vt:lpstr>Prezentace aplikace PowerPoint</vt:lpstr>
      <vt:lpstr>Prezentace aplikace PowerPoint</vt:lpstr>
      <vt:lpstr>Vertebra (thoracica) + costa + sternum</vt:lpstr>
      <vt:lpstr>Prezentace aplikace PowerPoint</vt:lpstr>
      <vt:lpstr>Kraniovertebrální spojení a meziobratlové klouby</vt:lpstr>
      <vt:lpstr>Prezentace aplikace PowerPoint</vt:lpstr>
      <vt:lpstr>Prezentace aplikace PowerPoint</vt:lpstr>
      <vt:lpstr>Prezentace aplikace PowerPoint</vt:lpstr>
      <vt:lpstr>Pohyby na páteři</vt:lpstr>
      <vt:lpstr>Artróza</vt:lpstr>
      <vt:lpstr>Výhřez ploténky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OSOVÝ SKELET</dc:title>
  <dc:creator>Jana Vaněčková</dc:creator>
  <cp:lastModifiedBy>Jana Vaněčková</cp:lastModifiedBy>
  <cp:revision>41</cp:revision>
  <dcterms:created xsi:type="dcterms:W3CDTF">2018-11-04T07:58:00Z</dcterms:created>
  <dcterms:modified xsi:type="dcterms:W3CDTF">2019-11-19T20:34:14Z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0x0101002F3AE227E10F254295995A7F9D6BC99A</vt:lpwstr>
  </property>
</Properties>
</file>